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8720" y="2186817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36199" y="1067418"/>
            <a:ext cx="4958080" cy="19050"/>
          </a:xfrm>
          <a:custGeom>
            <a:avLst/>
            <a:gdLst/>
            <a:ahLst/>
            <a:cxnLst/>
            <a:rect l="l" t="t" r="r" b="b"/>
            <a:pathLst>
              <a:path w="4958080" h="19050">
                <a:moveTo>
                  <a:pt x="0" y="19049"/>
                </a:moveTo>
                <a:lnTo>
                  <a:pt x="4957463" y="0"/>
                </a:lnTo>
              </a:path>
            </a:pathLst>
          </a:custGeom>
          <a:ln w="38100">
            <a:solidFill>
              <a:srgbClr val="89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949744" y="0"/>
            <a:ext cx="11332210" cy="10287000"/>
          </a:xfrm>
          <a:custGeom>
            <a:avLst/>
            <a:gdLst/>
            <a:ahLst/>
            <a:cxnLst/>
            <a:rect l="l" t="t" r="r" b="b"/>
            <a:pathLst>
              <a:path w="11332210" h="10287000">
                <a:moveTo>
                  <a:pt x="11331778" y="10287004"/>
                </a:moveTo>
                <a:lnTo>
                  <a:pt x="0" y="10287004"/>
                </a:lnTo>
                <a:lnTo>
                  <a:pt x="0" y="0"/>
                </a:lnTo>
                <a:lnTo>
                  <a:pt x="11331778" y="0"/>
                </a:lnTo>
                <a:lnTo>
                  <a:pt x="11331778" y="10287004"/>
                </a:lnTo>
                <a:close/>
              </a:path>
            </a:pathLst>
          </a:custGeom>
          <a:solidFill>
            <a:srgbClr val="E9D89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7892" y="743367"/>
            <a:ext cx="10893703" cy="7300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3499" y="264356"/>
            <a:ext cx="4625975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8925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8925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8925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6851650" cy="10277475"/>
          </a:xfrm>
          <a:custGeom>
            <a:avLst/>
            <a:gdLst/>
            <a:ahLst/>
            <a:cxnLst/>
            <a:rect l="l" t="t" r="r" b="b"/>
            <a:pathLst>
              <a:path w="6851650" h="10277475">
                <a:moveTo>
                  <a:pt x="6851326" y="10276990"/>
                </a:moveTo>
                <a:lnTo>
                  <a:pt x="0" y="10276990"/>
                </a:lnTo>
                <a:lnTo>
                  <a:pt x="0" y="0"/>
                </a:lnTo>
                <a:lnTo>
                  <a:pt x="6851326" y="0"/>
                </a:lnTo>
                <a:lnTo>
                  <a:pt x="6851326" y="102769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5310" y="2949701"/>
            <a:ext cx="5819789" cy="58197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136" y="382218"/>
            <a:ext cx="6296009" cy="957260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59595" y="5860785"/>
            <a:ext cx="4714890" cy="44262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8925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734" y="301407"/>
            <a:ext cx="4583430" cy="673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892525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710470"/>
            <a:ext cx="16003269" cy="5568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2100997" y="9553491"/>
            <a:ext cx="5767705" cy="769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9533" y="829517"/>
            <a:ext cx="10149205" cy="209486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5850" spc="-535"/>
              <a:t>MACHINERY</a:t>
            </a:r>
            <a:r>
              <a:rPr dirty="0" sz="5850" spc="-715"/>
              <a:t> </a:t>
            </a:r>
            <a:r>
              <a:rPr dirty="0" sz="5850" spc="-550"/>
              <a:t>MAINTENANCE </a:t>
            </a:r>
            <a:r>
              <a:rPr dirty="0" sz="5850" spc="-515"/>
              <a:t>WEB</a:t>
            </a:r>
            <a:r>
              <a:rPr dirty="0" sz="5850" spc="-715"/>
              <a:t> </a:t>
            </a:r>
            <a:r>
              <a:rPr dirty="0" sz="5850" spc="-525"/>
              <a:t>APPLICATION</a:t>
            </a:r>
            <a:r>
              <a:rPr dirty="0" sz="5850" spc="-710"/>
              <a:t> </a:t>
            </a:r>
            <a:r>
              <a:rPr dirty="0" sz="5850" spc="-680"/>
              <a:t>SYSTEM</a:t>
            </a:r>
            <a:endParaRPr sz="5850"/>
          </a:p>
        </p:txBody>
      </p:sp>
      <p:sp>
        <p:nvSpPr>
          <p:cNvPr id="3" name="object 3" descr=""/>
          <p:cNvSpPr txBox="1"/>
          <p:nvPr/>
        </p:nvSpPr>
        <p:spPr>
          <a:xfrm>
            <a:off x="10055026" y="9452235"/>
            <a:ext cx="7672070" cy="515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00" spc="-110">
                <a:latin typeface="Arial Black"/>
                <a:cs typeface="Arial Black"/>
              </a:rPr>
              <a:t>10899668-</a:t>
            </a:r>
            <a:r>
              <a:rPr dirty="0" sz="3200" spc="-35">
                <a:latin typeface="Arial Black"/>
                <a:cs typeface="Arial Black"/>
              </a:rPr>
              <a:t>Panadura</a:t>
            </a:r>
            <a:r>
              <a:rPr dirty="0" sz="3200" spc="-315">
                <a:latin typeface="Arial Black"/>
                <a:cs typeface="Arial Black"/>
              </a:rPr>
              <a:t> </a:t>
            </a:r>
            <a:r>
              <a:rPr dirty="0" sz="3200" spc="-130">
                <a:latin typeface="Arial Black"/>
                <a:cs typeface="Arial Black"/>
              </a:rPr>
              <a:t>A</a:t>
            </a:r>
            <a:r>
              <a:rPr dirty="0" sz="3200" spc="-310">
                <a:latin typeface="Arial Black"/>
                <a:cs typeface="Arial Black"/>
              </a:rPr>
              <a:t> </a:t>
            </a:r>
            <a:r>
              <a:rPr dirty="0" sz="3200" spc="-40">
                <a:latin typeface="Arial Black"/>
                <a:cs typeface="Arial Black"/>
              </a:rPr>
              <a:t>Premathilaka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80231"/>
            <a:ext cx="626681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0220" algn="l"/>
                <a:tab pos="6253480" algn="l"/>
              </a:tabLst>
            </a:pP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4300" spc="46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IMPLEMENTATION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565696" y="0"/>
            <a:ext cx="11722735" cy="10287000"/>
            <a:chOff x="6565696" y="0"/>
            <a:chExt cx="11722735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1520190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640" y="169468"/>
              <a:ext cx="3219449" cy="32194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2620" y="0"/>
              <a:ext cx="3238499" cy="32384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0640" y="7135428"/>
              <a:ext cx="2724149" cy="27241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5696" y="6611797"/>
              <a:ext cx="4105290" cy="11715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0571" y="3592494"/>
              <a:ext cx="2952749" cy="29527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8303" y="6747692"/>
              <a:ext cx="5314949" cy="353930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6420" y="1617222"/>
              <a:ext cx="2905124" cy="197166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45983" y="925612"/>
            <a:ext cx="10398125" cy="782510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750" spc="-120">
                <a:solidFill>
                  <a:srgbClr val="892525"/>
                </a:solidFill>
                <a:latin typeface="Arial Black"/>
                <a:cs typeface="Arial Black"/>
              </a:rPr>
              <a:t>Front-</a:t>
            </a:r>
            <a:r>
              <a:rPr dirty="0" sz="2750" spc="-25">
                <a:solidFill>
                  <a:srgbClr val="892525"/>
                </a:solidFill>
                <a:latin typeface="Arial Black"/>
                <a:cs typeface="Arial Black"/>
              </a:rPr>
              <a:t>end</a:t>
            </a:r>
            <a:endParaRPr sz="2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250" spc="-175">
                <a:solidFill>
                  <a:srgbClr val="004AAC"/>
                </a:solidFill>
                <a:latin typeface="Arial Black"/>
                <a:cs typeface="Arial Black"/>
              </a:rPr>
              <a:t>Next.</a:t>
            </a:r>
            <a:r>
              <a:rPr dirty="0" sz="2250" spc="-195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r>
              <a:rPr dirty="0" sz="2250" spc="-25">
                <a:solidFill>
                  <a:srgbClr val="004AAC"/>
                </a:solidFill>
                <a:latin typeface="Arial Black"/>
                <a:cs typeface="Arial Black"/>
              </a:rPr>
              <a:t>js-</a:t>
            </a:r>
            <a:endParaRPr sz="2250">
              <a:latin typeface="Arial Black"/>
              <a:cs typeface="Arial Black"/>
            </a:endParaRPr>
          </a:p>
          <a:p>
            <a:pPr marL="12700" marR="3051175">
              <a:lnSpc>
                <a:spcPct val="113900"/>
              </a:lnSpc>
            </a:pPr>
            <a:r>
              <a:rPr dirty="0" sz="2250" spc="-175">
                <a:solidFill>
                  <a:srgbClr val="040505"/>
                </a:solidFill>
                <a:latin typeface="Arial Black"/>
                <a:cs typeface="Arial Black"/>
              </a:rPr>
              <a:t>React-</a:t>
            </a:r>
            <a:r>
              <a:rPr dirty="0" sz="2250" spc="-170">
                <a:solidFill>
                  <a:srgbClr val="040505"/>
                </a:solidFill>
                <a:latin typeface="Arial Black"/>
                <a:cs typeface="Arial Black"/>
              </a:rPr>
              <a:t>based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75">
                <a:solidFill>
                  <a:srgbClr val="040505"/>
                </a:solidFill>
                <a:latin typeface="Arial Black"/>
                <a:cs typeface="Arial Black"/>
              </a:rPr>
              <a:t>framework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,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14">
                <a:solidFill>
                  <a:srgbClr val="040505"/>
                </a:solidFill>
                <a:latin typeface="Arial Black"/>
                <a:cs typeface="Arial Black"/>
              </a:rPr>
              <a:t>server-</a:t>
            </a:r>
            <a:r>
              <a:rPr dirty="0" sz="2250" spc="-165">
                <a:solidFill>
                  <a:srgbClr val="040505"/>
                </a:solidFill>
                <a:latin typeface="Arial Black"/>
                <a:cs typeface="Arial Black"/>
              </a:rPr>
              <a:t>side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rendering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10">
                <a:solidFill>
                  <a:srgbClr val="040505"/>
                </a:solidFill>
                <a:latin typeface="Arial Black"/>
                <a:cs typeface="Arial Black"/>
              </a:rPr>
              <a:t>(SSR) </a:t>
            </a:r>
            <a:r>
              <a:rPr dirty="0" sz="2250" spc="-125">
                <a:solidFill>
                  <a:srgbClr val="040505"/>
                </a:solidFill>
                <a:latin typeface="Arial Black"/>
                <a:cs typeface="Arial Black"/>
              </a:rPr>
              <a:t>typescript,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45">
                <a:solidFill>
                  <a:srgbClr val="040505"/>
                </a:solidFill>
                <a:latin typeface="Arial Black"/>
                <a:cs typeface="Arial Black"/>
              </a:rPr>
              <a:t>tailwind</a:t>
            </a:r>
            <a:r>
              <a:rPr dirty="0" sz="2250" spc="-15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290">
                <a:solidFill>
                  <a:srgbClr val="040505"/>
                </a:solidFill>
                <a:latin typeface="Arial Black"/>
                <a:cs typeface="Arial Black"/>
              </a:rPr>
              <a:t>css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750" spc="-100">
                <a:solidFill>
                  <a:srgbClr val="892525"/>
                </a:solidFill>
                <a:latin typeface="Arial Black"/>
                <a:cs typeface="Arial Black"/>
              </a:rPr>
              <a:t>Backend</a:t>
            </a:r>
            <a:endParaRPr sz="2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2150" spc="-150">
                <a:solidFill>
                  <a:srgbClr val="004AAC"/>
                </a:solidFill>
                <a:latin typeface="Arial Black"/>
                <a:cs typeface="Arial Black"/>
              </a:rPr>
              <a:t>Node.js </a:t>
            </a:r>
            <a:r>
              <a:rPr dirty="0" sz="2150" spc="60">
                <a:solidFill>
                  <a:srgbClr val="004AAC"/>
                </a:solidFill>
                <a:latin typeface="Arial Black"/>
                <a:cs typeface="Arial Black"/>
              </a:rPr>
              <a:t>-</a:t>
            </a:r>
            <a:endParaRPr sz="2150">
              <a:latin typeface="Arial Black"/>
              <a:cs typeface="Arial Black"/>
            </a:endParaRPr>
          </a:p>
          <a:p>
            <a:pPr marL="12700" marR="5080">
              <a:lnSpc>
                <a:spcPct val="116300"/>
              </a:lnSpc>
              <a:tabLst>
                <a:tab pos="659765" algn="l"/>
                <a:tab pos="2012950" algn="l"/>
                <a:tab pos="2706370" algn="l"/>
                <a:tab pos="4329430" algn="l"/>
                <a:tab pos="5137150" algn="l"/>
                <a:tab pos="7380605" algn="l"/>
                <a:tab pos="8359140" algn="l"/>
                <a:tab pos="9993630" algn="l"/>
              </a:tabLst>
            </a:pPr>
            <a:r>
              <a:rPr dirty="0" sz="2150" spc="-25">
                <a:solidFill>
                  <a:srgbClr val="040505"/>
                </a:solidFill>
                <a:latin typeface="Arial Black"/>
                <a:cs typeface="Arial Black"/>
              </a:rPr>
              <a:t>API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10">
                <a:solidFill>
                  <a:srgbClr val="040505"/>
                </a:solidFill>
                <a:latin typeface="Arial Black"/>
                <a:cs typeface="Arial Black"/>
              </a:rPr>
              <a:t>requests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25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10">
                <a:solidFill>
                  <a:srgbClr val="040505"/>
                </a:solidFill>
                <a:latin typeface="Arial Black"/>
                <a:cs typeface="Arial Black"/>
              </a:rPr>
              <a:t>responses,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20">
                <a:solidFill>
                  <a:srgbClr val="040505"/>
                </a:solidFill>
                <a:latin typeface="Arial Black"/>
                <a:cs typeface="Arial Black"/>
              </a:rPr>
              <a:t>User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30">
                <a:solidFill>
                  <a:srgbClr val="040505"/>
                </a:solidFill>
                <a:latin typeface="Arial Black"/>
                <a:cs typeface="Arial Black"/>
              </a:rPr>
              <a:t>authentication,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20">
                <a:solidFill>
                  <a:srgbClr val="040505"/>
                </a:solidFill>
                <a:latin typeface="Arial Black"/>
                <a:cs typeface="Arial Black"/>
              </a:rPr>
              <a:t>CRUD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10">
                <a:solidFill>
                  <a:srgbClr val="040505"/>
                </a:solidFill>
                <a:latin typeface="Arial Black"/>
                <a:cs typeface="Arial Black"/>
              </a:rPr>
              <a:t>operations</a:t>
            </a:r>
            <a:r>
              <a:rPr dirty="0" sz="2150">
                <a:solidFill>
                  <a:srgbClr val="040505"/>
                </a:solidFill>
                <a:latin typeface="Arial Black"/>
                <a:cs typeface="Arial Black"/>
              </a:rPr>
              <a:t>	</a:t>
            </a:r>
            <a:r>
              <a:rPr dirty="0" sz="2150" spc="-60">
                <a:solidFill>
                  <a:srgbClr val="040505"/>
                </a:solidFill>
                <a:latin typeface="Arial Black"/>
                <a:cs typeface="Arial Black"/>
              </a:rPr>
              <a:t>for </a:t>
            </a:r>
            <a:r>
              <a:rPr dirty="0" sz="2150" spc="-160">
                <a:solidFill>
                  <a:srgbClr val="040505"/>
                </a:solidFill>
                <a:latin typeface="Arial Black"/>
                <a:cs typeface="Arial Black"/>
              </a:rPr>
              <a:t>machinery,</a:t>
            </a:r>
            <a:r>
              <a:rPr dirty="0" sz="2150" spc="-15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150" spc="-210">
                <a:solidFill>
                  <a:srgbClr val="040505"/>
                </a:solidFill>
                <a:latin typeface="Arial Black"/>
                <a:cs typeface="Arial Black"/>
              </a:rPr>
              <a:t>tasks,</a:t>
            </a:r>
            <a:r>
              <a:rPr dirty="0" sz="2150" spc="-15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150" spc="-10">
                <a:solidFill>
                  <a:srgbClr val="040505"/>
                </a:solidFill>
                <a:latin typeface="Arial Black"/>
                <a:cs typeface="Arial Black"/>
              </a:rPr>
              <a:t>inventory</a:t>
            </a:r>
            <a:endParaRPr sz="2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2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750" spc="-90">
                <a:solidFill>
                  <a:srgbClr val="892525"/>
                </a:solidFill>
                <a:latin typeface="Arial Black"/>
                <a:cs typeface="Arial Black"/>
              </a:rPr>
              <a:t>Database</a:t>
            </a:r>
            <a:endParaRPr sz="2750">
              <a:latin typeface="Arial Black"/>
              <a:cs typeface="Arial Black"/>
            </a:endParaRPr>
          </a:p>
          <a:p>
            <a:pPr marL="12700" marR="4252595">
              <a:lnSpc>
                <a:spcPct val="113900"/>
              </a:lnSpc>
              <a:spcBef>
                <a:spcPts val="125"/>
              </a:spcBef>
            </a:pPr>
            <a:r>
              <a:rPr dirty="0" sz="2250" spc="-175">
                <a:solidFill>
                  <a:srgbClr val="004AAC"/>
                </a:solidFill>
                <a:latin typeface="Arial Black"/>
                <a:cs typeface="Arial Black"/>
              </a:rPr>
              <a:t>Firebase</a:t>
            </a:r>
            <a:r>
              <a:rPr dirty="0" sz="2250" spc="-200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r>
              <a:rPr dirty="0" sz="2250" spc="110">
                <a:solidFill>
                  <a:srgbClr val="040505"/>
                </a:solidFill>
                <a:latin typeface="Arial Black"/>
                <a:cs typeface="Arial Black"/>
              </a:rPr>
              <a:t>-</a:t>
            </a:r>
            <a:r>
              <a:rPr dirty="0" sz="22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80">
                <a:solidFill>
                  <a:srgbClr val="040505"/>
                </a:solidFill>
                <a:latin typeface="Arial Black"/>
                <a:cs typeface="Arial Black"/>
              </a:rPr>
              <a:t>NoSQL</a:t>
            </a:r>
            <a:r>
              <a:rPr dirty="0" sz="22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0">
                <a:solidFill>
                  <a:srgbClr val="040505"/>
                </a:solidFill>
                <a:latin typeface="Arial Black"/>
                <a:cs typeface="Arial Black"/>
              </a:rPr>
              <a:t>cloud</a:t>
            </a:r>
            <a:r>
              <a:rPr dirty="0" sz="22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75">
                <a:solidFill>
                  <a:srgbClr val="040505"/>
                </a:solidFill>
                <a:latin typeface="Arial Black"/>
                <a:cs typeface="Arial Black"/>
              </a:rPr>
              <a:t>database</a:t>
            </a:r>
            <a:r>
              <a:rPr dirty="0" sz="22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10">
                <a:solidFill>
                  <a:srgbClr val="040505"/>
                </a:solidFill>
                <a:latin typeface="Arial Black"/>
                <a:cs typeface="Arial Black"/>
              </a:rPr>
              <a:t>(Firestore) </a:t>
            </a:r>
            <a:r>
              <a:rPr dirty="0" sz="2250" spc="-185">
                <a:solidFill>
                  <a:srgbClr val="040505"/>
                </a:solidFill>
                <a:latin typeface="Arial Black"/>
                <a:cs typeface="Arial Black"/>
              </a:rPr>
              <a:t>User</a:t>
            </a:r>
            <a:r>
              <a:rPr dirty="0" sz="22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55">
                <a:solidFill>
                  <a:srgbClr val="040505"/>
                </a:solidFill>
                <a:latin typeface="Arial Black"/>
                <a:cs typeface="Arial Black"/>
              </a:rPr>
              <a:t>data</a:t>
            </a:r>
            <a:r>
              <a:rPr dirty="0" sz="22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2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20">
                <a:solidFill>
                  <a:srgbClr val="040505"/>
                </a:solidFill>
                <a:latin typeface="Arial Black"/>
                <a:cs typeface="Arial Black"/>
              </a:rPr>
              <a:t>roles</a:t>
            </a:r>
            <a:endParaRPr sz="2250">
              <a:latin typeface="Arial Black"/>
              <a:cs typeface="Arial Black"/>
            </a:endParaRPr>
          </a:p>
          <a:p>
            <a:pPr marL="12700" marR="6540500">
              <a:lnSpc>
                <a:spcPct val="113900"/>
              </a:lnSpc>
            </a:pPr>
            <a:r>
              <a:rPr dirty="0" sz="2250" spc="-155">
                <a:solidFill>
                  <a:srgbClr val="040505"/>
                </a:solidFill>
                <a:latin typeface="Arial Black"/>
                <a:cs typeface="Arial Black"/>
              </a:rPr>
              <a:t>Machine</a:t>
            </a:r>
            <a:r>
              <a:rPr dirty="0" sz="22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0">
                <a:solidFill>
                  <a:srgbClr val="040505"/>
                </a:solidFill>
                <a:latin typeface="Arial Black"/>
                <a:cs typeface="Arial Black"/>
              </a:rPr>
              <a:t>records </a:t>
            </a:r>
            <a:r>
              <a:rPr dirty="0" sz="2250" spc="-160">
                <a:solidFill>
                  <a:srgbClr val="040505"/>
                </a:solidFill>
                <a:latin typeface="Arial Black"/>
                <a:cs typeface="Arial Black"/>
              </a:rPr>
              <a:t>Maintenance</a:t>
            </a:r>
            <a:r>
              <a:rPr dirty="0" sz="22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229">
                <a:solidFill>
                  <a:srgbClr val="040505"/>
                </a:solidFill>
                <a:latin typeface="Arial Black"/>
                <a:cs typeface="Arial Black"/>
              </a:rPr>
              <a:t>tasks</a:t>
            </a:r>
            <a:r>
              <a:rPr dirty="0" sz="22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2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logs </a:t>
            </a:r>
            <a:r>
              <a:rPr dirty="0" sz="2250" spc="-114">
                <a:solidFill>
                  <a:srgbClr val="040505"/>
                </a:solidFill>
                <a:latin typeface="Arial Black"/>
                <a:cs typeface="Arial Black"/>
              </a:rPr>
              <a:t>Inventory</a:t>
            </a:r>
            <a:r>
              <a:rPr dirty="0" sz="2250" spc="-18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250" spc="-18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204">
                <a:solidFill>
                  <a:srgbClr val="040505"/>
                </a:solidFill>
                <a:latin typeface="Arial Black"/>
                <a:cs typeface="Arial Black"/>
              </a:rPr>
              <a:t>stock</a:t>
            </a:r>
            <a:r>
              <a:rPr dirty="0" sz="2250" spc="-18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0">
                <a:solidFill>
                  <a:srgbClr val="040505"/>
                </a:solidFill>
                <a:latin typeface="Arial Black"/>
                <a:cs typeface="Arial Black"/>
              </a:rPr>
              <a:t>levels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2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750" spc="-210">
                <a:solidFill>
                  <a:srgbClr val="892525"/>
                </a:solidFill>
                <a:latin typeface="Arial Black"/>
                <a:cs typeface="Arial Black"/>
              </a:rPr>
              <a:t>Email</a:t>
            </a:r>
            <a:r>
              <a:rPr dirty="0" sz="2750" spc="-229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750" spc="-80">
                <a:solidFill>
                  <a:srgbClr val="892525"/>
                </a:solidFill>
                <a:latin typeface="Arial Black"/>
                <a:cs typeface="Arial Black"/>
              </a:rPr>
              <a:t>Notifications</a:t>
            </a:r>
            <a:endParaRPr sz="2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250" spc="-140">
                <a:solidFill>
                  <a:srgbClr val="004AAC"/>
                </a:solidFill>
                <a:latin typeface="Arial Black"/>
                <a:cs typeface="Arial Black"/>
              </a:rPr>
              <a:t>Nodemailer</a:t>
            </a:r>
            <a:r>
              <a:rPr dirty="0" sz="2250" spc="-170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r>
              <a:rPr dirty="0" sz="2250" spc="-75">
                <a:latin typeface="Arial Black"/>
                <a:cs typeface="Arial Black"/>
              </a:rPr>
              <a:t>(for</a:t>
            </a:r>
            <a:r>
              <a:rPr dirty="0" sz="2250" spc="-165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sending</a:t>
            </a:r>
            <a:r>
              <a:rPr dirty="0" sz="2250" spc="-16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automated</a:t>
            </a:r>
            <a:r>
              <a:rPr dirty="0" sz="2250" spc="-165">
                <a:latin typeface="Arial Black"/>
                <a:cs typeface="Arial Black"/>
              </a:rPr>
              <a:t> maintenance </a:t>
            </a:r>
            <a:r>
              <a:rPr dirty="0" sz="2250" spc="-135">
                <a:latin typeface="Arial Black"/>
                <a:cs typeface="Arial Black"/>
              </a:rPr>
              <a:t>and</a:t>
            </a:r>
            <a:r>
              <a:rPr dirty="0" sz="2250" spc="-16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material</a:t>
            </a:r>
            <a:r>
              <a:rPr dirty="0" sz="2250" spc="-165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alerts)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5983" y="9088537"/>
            <a:ext cx="2159000" cy="92900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2750" spc="-40">
                <a:solidFill>
                  <a:srgbClr val="892525"/>
                </a:solidFill>
                <a:latin typeface="Arial Black"/>
                <a:cs typeface="Arial Black"/>
              </a:rPr>
              <a:t>Hosting</a:t>
            </a:r>
            <a:endParaRPr sz="27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2250" spc="-90">
                <a:solidFill>
                  <a:srgbClr val="004AAC"/>
                </a:solidFill>
                <a:latin typeface="Arial Black"/>
                <a:cs typeface="Arial Black"/>
              </a:rPr>
              <a:t>Netlify</a:t>
            </a:r>
            <a:r>
              <a:rPr dirty="0" sz="2250" spc="-225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r>
              <a:rPr dirty="0" sz="2250" spc="-135">
                <a:solidFill>
                  <a:srgbClr val="004AAC"/>
                </a:solidFill>
                <a:latin typeface="Arial Black"/>
                <a:cs typeface="Arial Black"/>
              </a:rPr>
              <a:t>,</a:t>
            </a:r>
            <a:r>
              <a:rPr dirty="0" sz="2250" spc="-220">
                <a:solidFill>
                  <a:srgbClr val="004AAC"/>
                </a:solidFill>
                <a:latin typeface="Arial Black"/>
                <a:cs typeface="Arial Black"/>
              </a:rPr>
              <a:t> </a:t>
            </a:r>
            <a:r>
              <a:rPr dirty="0" sz="2250" spc="-80">
                <a:solidFill>
                  <a:srgbClr val="004AAC"/>
                </a:solidFill>
                <a:latin typeface="Arial Black"/>
                <a:cs typeface="Arial Black"/>
              </a:rPr>
              <a:t>Github</a:t>
            </a:r>
            <a:endParaRPr sz="2250">
              <a:latin typeface="Arial Black"/>
              <a:cs typeface="Arial Black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517" y="4489917"/>
            <a:ext cx="2495549" cy="24955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102063" y="9826860"/>
            <a:ext cx="5767705" cy="393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8030748"/>
            <a:ext cx="18288000" cy="2256790"/>
          </a:xfrm>
          <a:custGeom>
            <a:avLst/>
            <a:gdLst/>
            <a:ahLst/>
            <a:cxnLst/>
            <a:rect l="l" t="t" r="r" b="b"/>
            <a:pathLst>
              <a:path w="18288000" h="2256790">
                <a:moveTo>
                  <a:pt x="18287896" y="2256241"/>
                </a:moveTo>
                <a:lnTo>
                  <a:pt x="0" y="2256241"/>
                </a:lnTo>
                <a:lnTo>
                  <a:pt x="0" y="0"/>
                </a:lnTo>
                <a:lnTo>
                  <a:pt x="18287896" y="0"/>
                </a:lnTo>
                <a:lnTo>
                  <a:pt x="18287896" y="2256241"/>
                </a:lnTo>
                <a:close/>
              </a:path>
            </a:pathLst>
          </a:custGeom>
          <a:solidFill>
            <a:srgbClr val="FFE1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98601" y="261959"/>
            <a:ext cx="5690870" cy="1720850"/>
          </a:xfrm>
          <a:prstGeom prst="rect"/>
        </p:spPr>
        <p:txBody>
          <a:bodyPr wrap="square" lIns="0" tIns="135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dirty="0" sz="4750" spc="865" b="1">
                <a:latin typeface="Calibri"/>
                <a:cs typeface="Calibri"/>
              </a:rPr>
              <a:t>KEY</a:t>
            </a:r>
            <a:r>
              <a:rPr dirty="0" sz="4750" spc="245" b="1">
                <a:latin typeface="Calibri"/>
                <a:cs typeface="Calibri"/>
              </a:rPr>
              <a:t> </a:t>
            </a:r>
            <a:r>
              <a:rPr dirty="0" sz="4750" spc="600" b="1">
                <a:latin typeface="Calibri"/>
                <a:cs typeface="Calibri"/>
              </a:rPr>
              <a:t>FEATURES</a:t>
            </a:r>
            <a:r>
              <a:rPr dirty="0" sz="4750" spc="250" b="1">
                <a:latin typeface="Calibri"/>
                <a:cs typeface="Calibri"/>
              </a:rPr>
              <a:t> </a:t>
            </a:r>
            <a:r>
              <a:rPr dirty="0" sz="4750" spc="715" b="1">
                <a:latin typeface="Calibri"/>
                <a:cs typeface="Calibri"/>
              </a:rPr>
              <a:t>OF</a:t>
            </a:r>
            <a:endParaRPr sz="47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  <a:tabLst>
                <a:tab pos="960119" algn="l"/>
                <a:tab pos="5063490" algn="l"/>
              </a:tabLst>
            </a:pPr>
            <a:r>
              <a:rPr dirty="0" u="heavy" sz="4750">
                <a:uFill>
                  <a:solidFill>
                    <a:srgbClr val="892525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4750" spc="71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MACHNIX</a:t>
            </a:r>
            <a:r>
              <a:rPr dirty="0" u="heavy" sz="475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7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3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16000" y="2270189"/>
            <a:ext cx="13807440" cy="5547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50" spc="-20">
                <a:solidFill>
                  <a:srgbClr val="892525"/>
                </a:solidFill>
                <a:latin typeface="Arial Black"/>
                <a:cs typeface="Arial Black"/>
              </a:rPr>
              <a:t>Role-</a:t>
            </a:r>
            <a:r>
              <a:rPr dirty="0" sz="3150" spc="-150">
                <a:solidFill>
                  <a:srgbClr val="892525"/>
                </a:solidFill>
                <a:latin typeface="Arial Black"/>
                <a:cs typeface="Arial Black"/>
              </a:rPr>
              <a:t>Based</a:t>
            </a:r>
            <a:r>
              <a:rPr dirty="0" sz="3150" spc="-35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150" spc="-175">
                <a:solidFill>
                  <a:srgbClr val="892525"/>
                </a:solidFill>
                <a:latin typeface="Arial Black"/>
                <a:cs typeface="Arial Black"/>
              </a:rPr>
              <a:t>Login</a:t>
            </a:r>
            <a:r>
              <a:rPr dirty="0" sz="3150" spc="-35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150" spc="-310">
                <a:solidFill>
                  <a:srgbClr val="892525"/>
                </a:solidFill>
                <a:latin typeface="Arial Black"/>
                <a:cs typeface="Arial Black"/>
              </a:rPr>
              <a:t>&amp;</a:t>
            </a:r>
            <a:r>
              <a:rPr dirty="0" sz="3150" spc="-35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150" spc="-10">
                <a:solidFill>
                  <a:srgbClr val="892525"/>
                </a:solidFill>
                <a:latin typeface="Arial Black"/>
                <a:cs typeface="Arial Black"/>
              </a:rPr>
              <a:t>Dashboards</a:t>
            </a:r>
            <a:endParaRPr sz="31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3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550" spc="-25">
                <a:latin typeface="Arial Black"/>
                <a:cs typeface="Arial Black"/>
              </a:rPr>
              <a:t>Admin</a:t>
            </a:r>
            <a:r>
              <a:rPr dirty="0" sz="2550" spc="-280">
                <a:latin typeface="Arial Black"/>
                <a:cs typeface="Arial Black"/>
              </a:rPr>
              <a:t> </a:t>
            </a:r>
            <a:r>
              <a:rPr dirty="0" sz="2550" spc="620">
                <a:latin typeface="Arial Black"/>
                <a:cs typeface="Arial Black"/>
              </a:rPr>
              <a:t>-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30">
                <a:latin typeface="Arial Black"/>
                <a:cs typeface="Arial Black"/>
              </a:rPr>
              <a:t>manages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14">
                <a:latin typeface="Arial Black"/>
                <a:cs typeface="Arial Black"/>
              </a:rPr>
              <a:t>users,</a:t>
            </a:r>
            <a:r>
              <a:rPr dirty="0" sz="2550" spc="-280">
                <a:latin typeface="Arial Black"/>
                <a:cs typeface="Arial Black"/>
              </a:rPr>
              <a:t> </a:t>
            </a:r>
            <a:r>
              <a:rPr dirty="0" sz="2550" spc="-70">
                <a:latin typeface="Arial Black"/>
                <a:cs typeface="Arial Black"/>
              </a:rPr>
              <a:t>monitors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80">
                <a:latin typeface="Arial Black"/>
                <a:cs typeface="Arial Black"/>
              </a:rPr>
              <a:t>system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activity</a:t>
            </a:r>
            <a:endParaRPr sz="2550">
              <a:latin typeface="Arial Black"/>
              <a:cs typeface="Arial Black"/>
            </a:endParaRPr>
          </a:p>
          <a:p>
            <a:pPr marL="12700" marR="349250">
              <a:lnSpc>
                <a:spcPct val="115199"/>
              </a:lnSpc>
              <a:spcBef>
                <a:spcPts val="3525"/>
              </a:spcBef>
            </a:pPr>
            <a:r>
              <a:rPr dirty="0" sz="2550" spc="-100">
                <a:latin typeface="Arial Black"/>
                <a:cs typeface="Arial Black"/>
              </a:rPr>
              <a:t>Supervisors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620">
                <a:latin typeface="Arial Black"/>
                <a:cs typeface="Arial Black"/>
              </a:rPr>
              <a:t>-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0">
                <a:latin typeface="Arial Black"/>
                <a:cs typeface="Arial Black"/>
              </a:rPr>
              <a:t>Assign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0">
                <a:latin typeface="Arial Black"/>
                <a:cs typeface="Arial Black"/>
              </a:rPr>
              <a:t>technicians,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manage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55">
                <a:latin typeface="Arial Black"/>
                <a:cs typeface="Arial Black"/>
              </a:rPr>
              <a:t>machinery,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20">
                <a:latin typeface="Arial Black"/>
                <a:cs typeface="Arial Black"/>
              </a:rPr>
              <a:t>view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0">
                <a:latin typeface="Arial Black"/>
                <a:cs typeface="Arial Black"/>
              </a:rPr>
              <a:t>reports,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approve </a:t>
            </a:r>
            <a:r>
              <a:rPr dirty="0" sz="2550" spc="-55">
                <a:latin typeface="Arial Black"/>
                <a:cs typeface="Arial Black"/>
              </a:rPr>
              <a:t>material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requests</a:t>
            </a:r>
            <a:endParaRPr sz="2550">
              <a:latin typeface="Arial Black"/>
              <a:cs typeface="Arial Black"/>
            </a:endParaRPr>
          </a:p>
          <a:p>
            <a:pPr marL="12700" marR="351790">
              <a:lnSpc>
                <a:spcPct val="115199"/>
              </a:lnSpc>
              <a:spcBef>
                <a:spcPts val="3525"/>
              </a:spcBef>
            </a:pPr>
            <a:r>
              <a:rPr dirty="0" sz="2550" spc="-120">
                <a:latin typeface="Arial Black"/>
                <a:cs typeface="Arial Black"/>
              </a:rPr>
              <a:t>Technicians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620">
                <a:latin typeface="Arial Black"/>
                <a:cs typeface="Arial Black"/>
              </a:rPr>
              <a:t>-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00">
                <a:latin typeface="Arial Black"/>
                <a:cs typeface="Arial Black"/>
              </a:rPr>
              <a:t>Update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75">
                <a:latin typeface="Arial Black"/>
                <a:cs typeface="Arial Black"/>
              </a:rPr>
              <a:t>meter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70">
                <a:latin typeface="Arial Black"/>
                <a:cs typeface="Arial Black"/>
              </a:rPr>
              <a:t>readings,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60">
                <a:latin typeface="Arial Black"/>
                <a:cs typeface="Arial Black"/>
              </a:rPr>
              <a:t>log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55">
                <a:latin typeface="Arial Black"/>
                <a:cs typeface="Arial Black"/>
              </a:rPr>
              <a:t>maintenance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25">
                <a:latin typeface="Arial Black"/>
                <a:cs typeface="Arial Black"/>
              </a:rPr>
              <a:t>tasks,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20">
                <a:latin typeface="Arial Black"/>
                <a:cs typeface="Arial Black"/>
              </a:rPr>
              <a:t>view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assigned schedules.</a:t>
            </a:r>
            <a:endParaRPr sz="2550">
              <a:latin typeface="Arial Black"/>
              <a:cs typeface="Arial Black"/>
            </a:endParaRPr>
          </a:p>
          <a:p>
            <a:pPr marL="12700" marR="5080">
              <a:lnSpc>
                <a:spcPct val="115199"/>
              </a:lnSpc>
              <a:spcBef>
                <a:spcPts val="3525"/>
              </a:spcBef>
            </a:pPr>
            <a:r>
              <a:rPr dirty="0" sz="2550" spc="-80">
                <a:latin typeface="Arial Black"/>
                <a:cs typeface="Arial Black"/>
              </a:rPr>
              <a:t>Inventory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114">
                <a:latin typeface="Arial Black"/>
                <a:cs typeface="Arial Black"/>
              </a:rPr>
              <a:t>Employees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620">
                <a:latin typeface="Arial Black"/>
                <a:cs typeface="Arial Black"/>
              </a:rPr>
              <a:t>-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40">
                <a:latin typeface="Arial Black"/>
                <a:cs typeface="Arial Black"/>
              </a:rPr>
              <a:t>Manage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145">
                <a:latin typeface="Arial Black"/>
                <a:cs typeface="Arial Black"/>
              </a:rPr>
              <a:t>stock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120">
                <a:latin typeface="Arial Black"/>
                <a:cs typeface="Arial Black"/>
              </a:rPr>
              <a:t>levels,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45">
                <a:latin typeface="Arial Black"/>
                <a:cs typeface="Arial Black"/>
              </a:rPr>
              <a:t>handle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55">
                <a:latin typeface="Arial Black"/>
                <a:cs typeface="Arial Black"/>
              </a:rPr>
              <a:t>material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110">
                <a:latin typeface="Arial Black"/>
                <a:cs typeface="Arial Black"/>
              </a:rPr>
              <a:t>requests,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process </a:t>
            </a:r>
            <a:r>
              <a:rPr dirty="0" sz="2550" spc="-75">
                <a:latin typeface="Arial Black"/>
                <a:cs typeface="Arial Black"/>
              </a:rPr>
              <a:t>purchase</a:t>
            </a:r>
            <a:r>
              <a:rPr dirty="0" sz="2550" spc="-24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planning.</a:t>
            </a:r>
            <a:endParaRPr sz="2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20190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28886" y="1671931"/>
            <a:ext cx="14860905" cy="7865109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300" spc="-70">
                <a:solidFill>
                  <a:srgbClr val="892525"/>
                </a:solidFill>
                <a:latin typeface="Arial Black"/>
                <a:cs typeface="Arial Black"/>
              </a:rPr>
              <a:t>Machine</a:t>
            </a:r>
            <a:r>
              <a:rPr dirty="0" sz="2300" spc="-24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300" spc="-10">
                <a:solidFill>
                  <a:srgbClr val="892525"/>
                </a:solidFill>
                <a:latin typeface="Arial Black"/>
                <a:cs typeface="Arial Black"/>
              </a:rPr>
              <a:t>Registration</a:t>
            </a:r>
            <a:endParaRPr sz="23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2250" spc="-20">
                <a:solidFill>
                  <a:srgbClr val="040505"/>
                </a:solidFill>
                <a:latin typeface="Arial Black"/>
                <a:cs typeface="Arial Black"/>
              </a:rPr>
              <a:t>Add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45">
                <a:solidFill>
                  <a:srgbClr val="040505"/>
                </a:solidFill>
                <a:latin typeface="Arial Black"/>
                <a:cs typeface="Arial Black"/>
              </a:rPr>
              <a:t>machines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95">
                <a:solidFill>
                  <a:srgbClr val="040505"/>
                </a:solidFill>
                <a:latin typeface="Arial Black"/>
                <a:cs typeface="Arial Black"/>
              </a:rPr>
              <a:t>with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75">
                <a:solidFill>
                  <a:srgbClr val="040505"/>
                </a:solidFill>
                <a:latin typeface="Arial Black"/>
                <a:cs typeface="Arial Black"/>
              </a:rPr>
              <a:t>details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05">
                <a:solidFill>
                  <a:srgbClr val="040505"/>
                </a:solidFill>
                <a:latin typeface="Arial Black"/>
                <a:cs typeface="Arial Black"/>
              </a:rPr>
              <a:t>like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20">
                <a:solidFill>
                  <a:srgbClr val="040505"/>
                </a:solidFill>
                <a:latin typeface="Arial Black"/>
                <a:cs typeface="Arial Black"/>
              </a:rPr>
              <a:t>brand,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50">
                <a:solidFill>
                  <a:srgbClr val="040505"/>
                </a:solidFill>
                <a:latin typeface="Arial Black"/>
                <a:cs typeface="Arial Black"/>
              </a:rPr>
              <a:t>model,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35">
                <a:solidFill>
                  <a:srgbClr val="040505"/>
                </a:solidFill>
                <a:latin typeface="Arial Black"/>
                <a:cs typeface="Arial Black"/>
              </a:rPr>
              <a:t>unique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10">
                <a:solidFill>
                  <a:srgbClr val="040505"/>
                </a:solidFill>
                <a:latin typeface="Arial Black"/>
                <a:cs typeface="Arial Black"/>
              </a:rPr>
              <a:t>ID;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00">
                <a:solidFill>
                  <a:srgbClr val="040505"/>
                </a:solidFill>
                <a:latin typeface="Arial Black"/>
                <a:cs typeface="Arial Black"/>
              </a:rPr>
              <a:t>store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40">
                <a:solidFill>
                  <a:srgbClr val="040505"/>
                </a:solidFill>
                <a:latin typeface="Arial Black"/>
                <a:cs typeface="Arial Black"/>
              </a:rPr>
              <a:t>in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>
                <a:solidFill>
                  <a:srgbClr val="040505"/>
                </a:solidFill>
                <a:latin typeface="Arial Black"/>
                <a:cs typeface="Arial Black"/>
              </a:rPr>
              <a:t>a</a:t>
            </a:r>
            <a:r>
              <a:rPr dirty="0" sz="22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80">
                <a:solidFill>
                  <a:srgbClr val="040505"/>
                </a:solidFill>
                <a:latin typeface="Arial Black"/>
                <a:cs typeface="Arial Black"/>
              </a:rPr>
              <a:t>centralized</a:t>
            </a:r>
            <a:r>
              <a:rPr dirty="0" sz="22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250" spc="-10">
                <a:solidFill>
                  <a:srgbClr val="040505"/>
                </a:solidFill>
                <a:latin typeface="Arial Black"/>
                <a:cs typeface="Arial Black"/>
              </a:rPr>
              <a:t>database.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250" spc="-100">
                <a:solidFill>
                  <a:srgbClr val="892525"/>
                </a:solidFill>
                <a:latin typeface="Arial Black"/>
                <a:cs typeface="Arial Black"/>
              </a:rPr>
              <a:t>Meter</a:t>
            </a:r>
            <a:r>
              <a:rPr dirty="0" sz="2250" spc="-23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250" spc="-65">
                <a:solidFill>
                  <a:srgbClr val="892525"/>
                </a:solidFill>
                <a:latin typeface="Arial Black"/>
                <a:cs typeface="Arial Black"/>
              </a:rPr>
              <a:t>Reading</a:t>
            </a:r>
            <a:r>
              <a:rPr dirty="0" sz="2250" spc="-229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250" spc="-10">
                <a:solidFill>
                  <a:srgbClr val="892525"/>
                </a:solidFill>
                <a:latin typeface="Arial Black"/>
                <a:cs typeface="Arial Black"/>
              </a:rPr>
              <a:t>Updates</a:t>
            </a:r>
            <a:endParaRPr sz="2250">
              <a:latin typeface="Arial Black"/>
              <a:cs typeface="Arial Black"/>
            </a:endParaRPr>
          </a:p>
          <a:p>
            <a:pPr marL="12700" marR="5080">
              <a:lnSpc>
                <a:spcPct val="116700"/>
              </a:lnSpc>
            </a:pPr>
            <a:r>
              <a:rPr dirty="0" sz="2250" spc="-60">
                <a:latin typeface="Arial Black"/>
                <a:cs typeface="Arial Black"/>
              </a:rPr>
              <a:t>Daily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45">
                <a:latin typeface="Arial Black"/>
                <a:cs typeface="Arial Black"/>
              </a:rPr>
              <a:t>readings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for</a:t>
            </a:r>
            <a:r>
              <a:rPr dirty="0" sz="2250" spc="-225">
                <a:latin typeface="Arial Black"/>
                <a:cs typeface="Arial Black"/>
              </a:rPr>
              <a:t> </a:t>
            </a:r>
            <a:r>
              <a:rPr dirty="0" sz="2250" spc="-45">
                <a:latin typeface="Arial Black"/>
                <a:cs typeface="Arial Black"/>
              </a:rPr>
              <a:t>usage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50">
                <a:latin typeface="Arial Black"/>
                <a:cs typeface="Arial Black"/>
              </a:rPr>
              <a:t>tracking;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helps</a:t>
            </a:r>
            <a:r>
              <a:rPr dirty="0" sz="2250" spc="-225">
                <a:latin typeface="Arial Black"/>
                <a:cs typeface="Arial Black"/>
              </a:rPr>
              <a:t> </a:t>
            </a:r>
            <a:r>
              <a:rPr dirty="0" sz="2250" spc="-80">
                <a:latin typeface="Arial Black"/>
                <a:cs typeface="Arial Black"/>
              </a:rPr>
              <a:t>schedule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60">
                <a:latin typeface="Arial Black"/>
                <a:cs typeface="Arial Black"/>
              </a:rPr>
              <a:t>preventive</a:t>
            </a:r>
            <a:r>
              <a:rPr dirty="0" sz="2250" spc="-225">
                <a:latin typeface="Arial Black"/>
                <a:cs typeface="Arial Black"/>
              </a:rPr>
              <a:t> </a:t>
            </a:r>
            <a:r>
              <a:rPr dirty="0" sz="2250" spc="-40">
                <a:latin typeface="Arial Black"/>
                <a:cs typeface="Arial Black"/>
              </a:rPr>
              <a:t>maintenance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40">
                <a:latin typeface="Arial Black"/>
                <a:cs typeface="Arial Black"/>
              </a:rPr>
              <a:t>based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40">
                <a:latin typeface="Arial Black"/>
                <a:cs typeface="Arial Black"/>
              </a:rPr>
              <a:t>on</a:t>
            </a:r>
            <a:r>
              <a:rPr dirty="0" sz="2250" spc="-225">
                <a:latin typeface="Arial Black"/>
                <a:cs typeface="Arial Black"/>
              </a:rPr>
              <a:t> </a:t>
            </a:r>
            <a:r>
              <a:rPr dirty="0" sz="2250" spc="-50">
                <a:latin typeface="Arial Black"/>
                <a:cs typeface="Arial Black"/>
              </a:rPr>
              <a:t>actual</a:t>
            </a:r>
            <a:r>
              <a:rPr dirty="0" sz="2250" spc="-229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machine hours.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50" spc="-60">
                <a:solidFill>
                  <a:srgbClr val="892525"/>
                </a:solidFill>
                <a:latin typeface="Arial Black"/>
                <a:cs typeface="Arial Black"/>
              </a:rPr>
              <a:t>Preventive</a:t>
            </a:r>
            <a:r>
              <a:rPr dirty="0" sz="2050" spc="-14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35">
                <a:solidFill>
                  <a:srgbClr val="892525"/>
                </a:solidFill>
                <a:latin typeface="Arial Black"/>
                <a:cs typeface="Arial Black"/>
              </a:rPr>
              <a:t>Maintenance</a:t>
            </a:r>
            <a:r>
              <a:rPr dirty="0" sz="2050" spc="-14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Scheduling</a:t>
            </a:r>
            <a:endParaRPr sz="2050">
              <a:latin typeface="Arial Black"/>
              <a:cs typeface="Arial Black"/>
            </a:endParaRPr>
          </a:p>
          <a:p>
            <a:pPr marL="68580">
              <a:lnSpc>
                <a:spcPct val="100000"/>
              </a:lnSpc>
              <a:spcBef>
                <a:spcPts val="390"/>
              </a:spcBef>
            </a:pPr>
            <a:r>
              <a:rPr dirty="0" sz="2050" spc="-60">
                <a:latin typeface="Arial Black"/>
                <a:cs typeface="Arial Black"/>
              </a:rPr>
              <a:t>Recurring</a:t>
            </a:r>
            <a:r>
              <a:rPr dirty="0" sz="2050" spc="-220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maintenance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65">
                <a:latin typeface="Arial Black"/>
                <a:cs typeface="Arial Black"/>
              </a:rPr>
              <a:t>tasks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can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be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40">
                <a:latin typeface="Arial Black"/>
                <a:cs typeface="Arial Black"/>
              </a:rPr>
              <a:t>scheduled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based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on</a:t>
            </a:r>
            <a:r>
              <a:rPr dirty="0" sz="2050" spc="-220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usage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or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35">
                <a:latin typeface="Arial Black"/>
                <a:cs typeface="Arial Black"/>
              </a:rPr>
              <a:t>time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intervals.</a:t>
            </a:r>
            <a:endParaRPr sz="2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50" spc="-35">
                <a:solidFill>
                  <a:srgbClr val="892525"/>
                </a:solidFill>
                <a:latin typeface="Arial Black"/>
                <a:cs typeface="Arial Black"/>
              </a:rPr>
              <a:t>Maintenance</a:t>
            </a:r>
            <a:r>
              <a:rPr dirty="0" sz="2050" spc="-16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75">
                <a:solidFill>
                  <a:srgbClr val="892525"/>
                </a:solidFill>
                <a:latin typeface="Arial Black"/>
                <a:cs typeface="Arial Black"/>
              </a:rPr>
              <a:t>History</a:t>
            </a:r>
            <a:r>
              <a:rPr dirty="0" sz="2050" spc="-16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Logging</a:t>
            </a: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050" spc="-95">
                <a:latin typeface="Arial Black"/>
                <a:cs typeface="Arial Black"/>
              </a:rPr>
              <a:t>Tracks</a:t>
            </a:r>
            <a:r>
              <a:rPr dirty="0" sz="2050" spc="-204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all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past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70">
                <a:latin typeface="Arial Black"/>
                <a:cs typeface="Arial Black"/>
              </a:rPr>
              <a:t>services,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repairs,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and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parts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30">
                <a:latin typeface="Arial Black"/>
                <a:cs typeface="Arial Black"/>
              </a:rPr>
              <a:t>used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130">
                <a:latin typeface="Arial Black"/>
                <a:cs typeface="Arial Black"/>
              </a:rPr>
              <a:t>—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70">
                <a:latin typeface="Arial Black"/>
                <a:cs typeface="Arial Black"/>
              </a:rPr>
              <a:t>accessible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50">
                <a:latin typeface="Arial Black"/>
                <a:cs typeface="Arial Black"/>
              </a:rPr>
              <a:t>for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audits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or</a:t>
            </a:r>
            <a:r>
              <a:rPr dirty="0" sz="2050" spc="-20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decision-</a:t>
            </a:r>
            <a:r>
              <a:rPr dirty="0" sz="2050" spc="-10">
                <a:latin typeface="Arial Black"/>
                <a:cs typeface="Arial Black"/>
              </a:rPr>
              <a:t>making.</a:t>
            </a:r>
            <a:endParaRPr sz="2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050" spc="-35">
                <a:solidFill>
                  <a:srgbClr val="892525"/>
                </a:solidFill>
                <a:latin typeface="Arial Black"/>
                <a:cs typeface="Arial Black"/>
              </a:rPr>
              <a:t>Inventory</a:t>
            </a:r>
            <a:r>
              <a:rPr dirty="0" sz="2050" spc="-19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Management</a:t>
            </a: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050" spc="-20">
                <a:latin typeface="Arial Black"/>
                <a:cs typeface="Arial Black"/>
              </a:rPr>
              <a:t>Add,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65">
                <a:latin typeface="Arial Black"/>
                <a:cs typeface="Arial Black"/>
              </a:rPr>
              <a:t>edit,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and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60">
                <a:latin typeface="Arial Black"/>
                <a:cs typeface="Arial Black"/>
              </a:rPr>
              <a:t>track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maintenance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30">
                <a:latin typeface="Arial Black"/>
                <a:cs typeface="Arial Black"/>
              </a:rPr>
              <a:t>materials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35">
                <a:latin typeface="Arial Black"/>
                <a:cs typeface="Arial Black"/>
              </a:rPr>
              <a:t>(e.g.,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85">
                <a:latin typeface="Arial Black"/>
                <a:cs typeface="Arial Black"/>
              </a:rPr>
              <a:t>oils,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parts);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70">
                <a:latin typeface="Arial Black"/>
                <a:cs typeface="Arial Black"/>
              </a:rPr>
              <a:t>real-</a:t>
            </a:r>
            <a:r>
              <a:rPr dirty="0" sz="2050" spc="-35">
                <a:latin typeface="Arial Black"/>
                <a:cs typeface="Arial Black"/>
              </a:rPr>
              <a:t>time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90">
                <a:latin typeface="Arial Black"/>
                <a:cs typeface="Arial Black"/>
              </a:rPr>
              <a:t>stock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50">
                <a:latin typeface="Arial Black"/>
                <a:cs typeface="Arial Black"/>
              </a:rPr>
              <a:t>status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displayed.</a:t>
            </a:r>
            <a:endParaRPr sz="2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050" spc="-45">
                <a:solidFill>
                  <a:srgbClr val="892525"/>
                </a:solidFill>
                <a:latin typeface="Arial Black"/>
                <a:cs typeface="Arial Black"/>
              </a:rPr>
              <a:t>Material</a:t>
            </a:r>
            <a:r>
              <a:rPr dirty="0" sz="2050" spc="-204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80">
                <a:solidFill>
                  <a:srgbClr val="892525"/>
                </a:solidFill>
                <a:latin typeface="Arial Black"/>
                <a:cs typeface="Arial Black"/>
              </a:rPr>
              <a:t>Request</a:t>
            </a:r>
            <a:r>
              <a:rPr dirty="0" sz="2050" spc="-20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70">
                <a:solidFill>
                  <a:srgbClr val="892525"/>
                </a:solidFill>
                <a:latin typeface="Arial Black"/>
                <a:cs typeface="Arial Black"/>
              </a:rPr>
              <a:t>&amp;</a:t>
            </a:r>
            <a:r>
              <a:rPr dirty="0" sz="2050" spc="-204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Approva</a:t>
            </a:r>
            <a:r>
              <a:rPr dirty="0" sz="2050" spc="-10">
                <a:latin typeface="Arial Black"/>
                <a:cs typeface="Arial Black"/>
              </a:rPr>
              <a:t>l</a:t>
            </a:r>
            <a:endParaRPr sz="2050">
              <a:latin typeface="Arial Black"/>
              <a:cs typeface="Arial Black"/>
            </a:endParaRPr>
          </a:p>
          <a:p>
            <a:pPr marL="68580">
              <a:lnSpc>
                <a:spcPct val="100000"/>
              </a:lnSpc>
              <a:spcBef>
                <a:spcPts val="390"/>
              </a:spcBef>
            </a:pPr>
            <a:r>
              <a:rPr dirty="0" sz="2050" spc="-45">
                <a:latin typeface="Arial Black"/>
                <a:cs typeface="Arial Black"/>
              </a:rPr>
              <a:t>Operators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50">
                <a:latin typeface="Arial Black"/>
                <a:cs typeface="Arial Black"/>
              </a:rPr>
              <a:t>request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materials;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supervisors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 spc="-45">
                <a:latin typeface="Arial Black"/>
                <a:cs typeface="Arial Black"/>
              </a:rPr>
              <a:t>or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25">
                <a:latin typeface="Arial Black"/>
                <a:cs typeface="Arial Black"/>
              </a:rPr>
              <a:t>inventory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55">
                <a:latin typeface="Arial Black"/>
                <a:cs typeface="Arial Black"/>
              </a:rPr>
              <a:t>staff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approve</a:t>
            </a:r>
            <a:r>
              <a:rPr dirty="0" sz="2050" spc="-19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and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85">
                <a:latin typeface="Arial Black"/>
                <a:cs typeface="Arial Black"/>
              </a:rPr>
              <a:t>restock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75">
                <a:latin typeface="Arial Black"/>
                <a:cs typeface="Arial Black"/>
              </a:rPr>
              <a:t>if</a:t>
            </a:r>
            <a:r>
              <a:rPr dirty="0" sz="2050" spc="-18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needed.</a:t>
            </a:r>
            <a:endParaRPr sz="20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050">
                <a:solidFill>
                  <a:srgbClr val="892525"/>
                </a:solidFill>
                <a:latin typeface="Arial Black"/>
                <a:cs typeface="Arial Black"/>
              </a:rPr>
              <a:t>Real-</a:t>
            </a:r>
            <a:r>
              <a:rPr dirty="0" sz="2050" spc="-75">
                <a:solidFill>
                  <a:srgbClr val="892525"/>
                </a:solidFill>
                <a:latin typeface="Arial Black"/>
                <a:cs typeface="Arial Black"/>
              </a:rPr>
              <a:t>Time</a:t>
            </a:r>
            <a:r>
              <a:rPr dirty="0" sz="2050" spc="-7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Notifications</a:t>
            </a:r>
            <a:endParaRPr sz="2050">
              <a:latin typeface="Arial Black"/>
              <a:cs typeface="Arial Black"/>
            </a:endParaRPr>
          </a:p>
          <a:p>
            <a:pPr marL="68580">
              <a:lnSpc>
                <a:spcPct val="100000"/>
              </a:lnSpc>
              <a:spcBef>
                <a:spcPts val="390"/>
              </a:spcBef>
            </a:pPr>
            <a:r>
              <a:rPr dirty="0" sz="2050" spc="-10">
                <a:latin typeface="Arial Black"/>
                <a:cs typeface="Arial Black"/>
              </a:rPr>
              <a:t>Automated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70">
                <a:latin typeface="Arial Black"/>
                <a:cs typeface="Arial Black"/>
              </a:rPr>
              <a:t>service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60">
                <a:latin typeface="Arial Black"/>
                <a:cs typeface="Arial Black"/>
              </a:rPr>
              <a:t>alerts</a:t>
            </a:r>
            <a:r>
              <a:rPr dirty="0" sz="2050" spc="-210">
                <a:latin typeface="Arial Black"/>
                <a:cs typeface="Arial Black"/>
              </a:rPr>
              <a:t> </a:t>
            </a:r>
            <a:r>
              <a:rPr dirty="0" sz="2050">
                <a:latin typeface="Arial Black"/>
                <a:cs typeface="Arial Black"/>
              </a:rPr>
              <a:t>via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40">
                <a:latin typeface="Arial Black"/>
                <a:cs typeface="Arial Black"/>
              </a:rPr>
              <a:t>Nodemailer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45">
                <a:latin typeface="Arial Black"/>
                <a:cs typeface="Arial Black"/>
              </a:rPr>
              <a:t>(email)</a:t>
            </a:r>
            <a:r>
              <a:rPr dirty="0" sz="2050" spc="270">
                <a:latin typeface="Arial Black"/>
                <a:cs typeface="Arial Black"/>
              </a:rPr>
              <a:t> </a:t>
            </a:r>
            <a:r>
              <a:rPr dirty="0" sz="2050" spc="-65">
                <a:latin typeface="Arial Black"/>
                <a:cs typeface="Arial Black"/>
              </a:rPr>
              <a:t>to</a:t>
            </a:r>
            <a:r>
              <a:rPr dirty="0" sz="2050" spc="-220">
                <a:latin typeface="Arial Black"/>
                <a:cs typeface="Arial Black"/>
              </a:rPr>
              <a:t> </a:t>
            </a:r>
            <a:r>
              <a:rPr dirty="0" sz="2050" spc="-30">
                <a:latin typeface="Arial Black"/>
                <a:cs typeface="Arial Black"/>
              </a:rPr>
              <a:t>prevent</a:t>
            </a:r>
            <a:r>
              <a:rPr dirty="0" sz="2050" spc="-210">
                <a:latin typeface="Arial Black"/>
                <a:cs typeface="Arial Black"/>
              </a:rPr>
              <a:t> </a:t>
            </a:r>
            <a:r>
              <a:rPr dirty="0" sz="2050" spc="-35">
                <a:latin typeface="Arial Black"/>
                <a:cs typeface="Arial Black"/>
              </a:rPr>
              <a:t>missed</a:t>
            </a:r>
            <a:r>
              <a:rPr dirty="0" sz="2050" spc="-215">
                <a:latin typeface="Arial Black"/>
                <a:cs typeface="Arial Black"/>
              </a:rPr>
              <a:t> </a:t>
            </a:r>
            <a:r>
              <a:rPr dirty="0" sz="2050" spc="-10">
                <a:latin typeface="Arial Black"/>
                <a:cs typeface="Arial Black"/>
              </a:rPr>
              <a:t>maintenance.</a:t>
            </a:r>
            <a:endParaRPr sz="2050">
              <a:latin typeface="Arial Black"/>
              <a:cs typeface="Arial Black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4688" y="1766102"/>
            <a:ext cx="14449439" cy="804860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42416" y="389274"/>
            <a:ext cx="6876415" cy="581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50" spc="440" b="1">
                <a:latin typeface="Calibri"/>
                <a:cs typeface="Calibri"/>
              </a:rPr>
              <a:t>KEY</a:t>
            </a:r>
            <a:r>
              <a:rPr dirty="0" u="heavy" sz="3650" spc="4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 </a:t>
            </a:r>
            <a:r>
              <a:rPr dirty="0" u="heavy" sz="3650" spc="45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FEATURES</a:t>
            </a:r>
            <a:r>
              <a:rPr dirty="0" u="heavy" sz="3650" spc="18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650" spc="54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OF</a:t>
            </a:r>
            <a:r>
              <a:rPr dirty="0" u="heavy" sz="3650" spc="17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650" spc="52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MACH</a:t>
            </a:r>
            <a:r>
              <a:rPr dirty="0" sz="3650" spc="525" b="1">
                <a:latin typeface="Calibri"/>
                <a:cs typeface="Calibri"/>
              </a:rPr>
              <a:t>NIX</a:t>
            </a:r>
            <a:endParaRPr sz="36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45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044" y="606477"/>
            <a:ext cx="840422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90890" algn="l"/>
              </a:tabLst>
            </a:pPr>
            <a:r>
              <a:rPr dirty="0" u="heavy" sz="4300" spc="53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TESTING</a:t>
            </a:r>
            <a:r>
              <a:rPr dirty="0" u="heavy" sz="4300" spc="21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300" spc="62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AND</a:t>
            </a:r>
            <a:r>
              <a:rPr dirty="0" u="heavy" sz="4300" spc="22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300" spc="56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EVALUATION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738" y="4359812"/>
            <a:ext cx="18283555" cy="5328285"/>
          </a:xfrm>
          <a:custGeom>
            <a:avLst/>
            <a:gdLst/>
            <a:ahLst/>
            <a:cxnLst/>
            <a:rect l="l" t="t" r="r" b="b"/>
            <a:pathLst>
              <a:path w="18283555" h="5328284">
                <a:moveTo>
                  <a:pt x="0" y="5327659"/>
                </a:moveTo>
                <a:lnTo>
                  <a:pt x="0" y="0"/>
                </a:lnTo>
                <a:lnTo>
                  <a:pt x="18283261" y="0"/>
                </a:lnTo>
                <a:lnTo>
                  <a:pt x="18283261" y="5327659"/>
                </a:lnTo>
                <a:lnTo>
                  <a:pt x="0" y="5327659"/>
                </a:lnTo>
                <a:close/>
              </a:path>
            </a:pathLst>
          </a:custGeom>
          <a:solidFill>
            <a:srgbClr val="FFDE58">
              <a:alpha val="6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69446" y="1668823"/>
            <a:ext cx="13999844" cy="709612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3500" spc="-320">
                <a:solidFill>
                  <a:srgbClr val="892525"/>
                </a:solidFill>
                <a:latin typeface="Arial Black"/>
                <a:cs typeface="Arial Black"/>
              </a:rPr>
              <a:t>Testing</a:t>
            </a:r>
            <a:r>
              <a:rPr dirty="0" sz="3500" spc="-32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500" spc="-345">
                <a:solidFill>
                  <a:srgbClr val="892525"/>
                </a:solidFill>
                <a:latin typeface="Arial Black"/>
                <a:cs typeface="Arial Black"/>
              </a:rPr>
              <a:t>Types</a:t>
            </a:r>
            <a:endParaRPr sz="3500">
              <a:latin typeface="Arial Black"/>
              <a:cs typeface="Arial Black"/>
            </a:endParaRPr>
          </a:p>
          <a:p>
            <a:pPr marL="12700" marR="5080">
              <a:lnSpc>
                <a:spcPct val="116399"/>
              </a:lnSpc>
              <a:spcBef>
                <a:spcPts val="25"/>
              </a:spcBef>
            </a:pPr>
            <a:r>
              <a:rPr dirty="0" sz="2900" spc="-180">
                <a:solidFill>
                  <a:srgbClr val="040505"/>
                </a:solidFill>
                <a:latin typeface="Arial Black"/>
                <a:cs typeface="Arial Black"/>
              </a:rPr>
              <a:t>Manual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040505"/>
                </a:solidFill>
                <a:latin typeface="Arial Black"/>
                <a:cs typeface="Arial Black"/>
              </a:rPr>
              <a:t>Functional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70">
                <a:solidFill>
                  <a:srgbClr val="040505"/>
                </a:solidFill>
                <a:latin typeface="Arial Black"/>
                <a:cs typeface="Arial Black"/>
              </a:rPr>
              <a:t>Testing</a:t>
            </a:r>
            <a:r>
              <a:rPr dirty="0" sz="2900" spc="5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45">
                <a:solidFill>
                  <a:srgbClr val="040505"/>
                </a:solidFill>
                <a:latin typeface="Arial Black"/>
                <a:cs typeface="Arial Black"/>
              </a:rPr>
              <a:t>All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15">
                <a:solidFill>
                  <a:srgbClr val="040505"/>
                </a:solidFill>
                <a:latin typeface="Arial Black"/>
                <a:cs typeface="Arial Black"/>
              </a:rPr>
              <a:t>core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040505"/>
                </a:solidFill>
                <a:latin typeface="Arial Black"/>
                <a:cs typeface="Arial Black"/>
              </a:rPr>
              <a:t>features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10">
                <a:solidFill>
                  <a:srgbClr val="040505"/>
                </a:solidFill>
                <a:latin typeface="Arial Black"/>
                <a:cs typeface="Arial Black"/>
              </a:rPr>
              <a:t>(e.g.,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70">
                <a:solidFill>
                  <a:srgbClr val="040505"/>
                </a:solidFill>
                <a:latin typeface="Arial Black"/>
                <a:cs typeface="Arial Black"/>
              </a:rPr>
              <a:t>login,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70">
                <a:solidFill>
                  <a:srgbClr val="040505"/>
                </a:solidFill>
                <a:latin typeface="Arial Black"/>
                <a:cs typeface="Arial Black"/>
              </a:rPr>
              <a:t>notifications,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00">
                <a:solidFill>
                  <a:srgbClr val="040505"/>
                </a:solidFill>
                <a:latin typeface="Arial Black"/>
                <a:cs typeface="Arial Black"/>
              </a:rPr>
              <a:t>machine </a:t>
            </a:r>
            <a:r>
              <a:rPr dirty="0" sz="2900" spc="-185">
                <a:solidFill>
                  <a:srgbClr val="040505"/>
                </a:solidFill>
                <a:latin typeface="Arial Black"/>
                <a:cs typeface="Arial Black"/>
              </a:rPr>
              <a:t>registration,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040505"/>
                </a:solidFill>
                <a:latin typeface="Arial Black"/>
                <a:cs typeface="Arial Black"/>
              </a:rPr>
              <a:t>meter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040505"/>
                </a:solidFill>
                <a:latin typeface="Arial Black"/>
                <a:cs typeface="Arial Black"/>
              </a:rPr>
              <a:t>updates)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are </a:t>
            </a:r>
            <a:r>
              <a:rPr dirty="0" sz="2900" spc="-195">
                <a:solidFill>
                  <a:srgbClr val="040505"/>
                </a:solidFill>
                <a:latin typeface="Arial Black"/>
                <a:cs typeface="Arial Black"/>
              </a:rPr>
              <a:t>tested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55">
                <a:solidFill>
                  <a:srgbClr val="040505"/>
                </a:solidFill>
                <a:latin typeface="Arial Black"/>
                <a:cs typeface="Arial Black"/>
              </a:rPr>
              <a:t>manually.</a:t>
            </a:r>
            <a:endParaRPr sz="2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500" spc="-310">
                <a:solidFill>
                  <a:srgbClr val="892525"/>
                </a:solidFill>
                <a:latin typeface="Arial Black"/>
                <a:cs typeface="Arial Black"/>
              </a:rPr>
              <a:t>Tools</a:t>
            </a:r>
            <a:r>
              <a:rPr dirty="0" sz="3500" spc="-32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500" spc="-300">
                <a:solidFill>
                  <a:srgbClr val="892525"/>
                </a:solidFill>
                <a:latin typeface="Arial Black"/>
                <a:cs typeface="Arial Black"/>
              </a:rPr>
              <a:t>Used</a:t>
            </a:r>
            <a:endParaRPr sz="3500">
              <a:latin typeface="Arial Black"/>
              <a:cs typeface="Arial Black"/>
            </a:endParaRPr>
          </a:p>
          <a:p>
            <a:pPr marL="186055" marR="4902835">
              <a:lnSpc>
                <a:spcPct val="116399"/>
              </a:lnSpc>
              <a:spcBef>
                <a:spcPts val="25"/>
              </a:spcBef>
            </a:pPr>
            <a:r>
              <a:rPr dirty="0" sz="2900" spc="-180">
                <a:solidFill>
                  <a:srgbClr val="040505"/>
                </a:solidFill>
                <a:latin typeface="Arial Black"/>
                <a:cs typeface="Arial Black"/>
              </a:rPr>
              <a:t>Manual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70">
                <a:solidFill>
                  <a:srgbClr val="040505"/>
                </a:solidFill>
                <a:latin typeface="Arial Black"/>
                <a:cs typeface="Arial Black"/>
              </a:rPr>
              <a:t>Testing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85">
                <a:solidFill>
                  <a:srgbClr val="040505"/>
                </a:solidFill>
                <a:latin typeface="Arial Black"/>
                <a:cs typeface="Arial Black"/>
              </a:rPr>
              <a:t>(Browser-</a:t>
            </a:r>
            <a:r>
              <a:rPr dirty="0" sz="2900" spc="-220">
                <a:solidFill>
                  <a:srgbClr val="040505"/>
                </a:solidFill>
                <a:latin typeface="Arial Black"/>
                <a:cs typeface="Arial Black"/>
              </a:rPr>
              <a:t>based</a:t>
            </a:r>
            <a:r>
              <a:rPr dirty="0" sz="290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60">
                <a:solidFill>
                  <a:srgbClr val="040505"/>
                </a:solidFill>
                <a:latin typeface="Arial Black"/>
                <a:cs typeface="Arial Black"/>
              </a:rPr>
              <a:t>interaction) 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Firebase</a:t>
            </a:r>
            <a:r>
              <a:rPr dirty="0" sz="290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95">
                <a:solidFill>
                  <a:srgbClr val="040505"/>
                </a:solidFill>
                <a:latin typeface="Arial Black"/>
                <a:cs typeface="Arial Black"/>
              </a:rPr>
              <a:t>Console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90">
                <a:solidFill>
                  <a:srgbClr val="040505"/>
                </a:solidFill>
                <a:latin typeface="Arial Black"/>
                <a:cs typeface="Arial Black"/>
              </a:rPr>
              <a:t>(for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35">
                <a:solidFill>
                  <a:srgbClr val="040505"/>
                </a:solidFill>
                <a:latin typeface="Arial Black"/>
                <a:cs typeface="Arial Black"/>
              </a:rPr>
              <a:t>real-</a:t>
            </a:r>
            <a:r>
              <a:rPr dirty="0" sz="2900" spc="-175">
                <a:solidFill>
                  <a:srgbClr val="040505"/>
                </a:solidFill>
                <a:latin typeface="Arial Black"/>
                <a:cs typeface="Arial Black"/>
              </a:rPr>
              <a:t>time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10">
                <a:solidFill>
                  <a:srgbClr val="040505"/>
                </a:solidFill>
                <a:latin typeface="Arial Black"/>
                <a:cs typeface="Arial Black"/>
              </a:rPr>
              <a:t>data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35">
                <a:solidFill>
                  <a:srgbClr val="040505"/>
                </a:solidFill>
                <a:latin typeface="Arial Black"/>
                <a:cs typeface="Arial Black"/>
              </a:rPr>
              <a:t>validation) </a:t>
            </a:r>
            <a:r>
              <a:rPr dirty="0" sz="2900" spc="-275">
                <a:solidFill>
                  <a:srgbClr val="040505"/>
                </a:solidFill>
                <a:latin typeface="Arial Black"/>
                <a:cs typeface="Arial Black"/>
              </a:rPr>
              <a:t>Basic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20">
                <a:solidFill>
                  <a:srgbClr val="040505"/>
                </a:solidFill>
                <a:latin typeface="Arial Black"/>
                <a:cs typeface="Arial Black"/>
              </a:rPr>
              <a:t>UI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229">
                <a:solidFill>
                  <a:srgbClr val="040505"/>
                </a:solidFill>
                <a:latin typeface="Arial Black"/>
                <a:cs typeface="Arial Black"/>
              </a:rPr>
              <a:t>walkthroughs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8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14">
                <a:solidFill>
                  <a:srgbClr val="040505"/>
                </a:solidFill>
                <a:latin typeface="Arial Black"/>
                <a:cs typeface="Arial Black"/>
              </a:rPr>
              <a:t>form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160">
                <a:solidFill>
                  <a:srgbClr val="040505"/>
                </a:solidFill>
                <a:latin typeface="Arial Black"/>
                <a:cs typeface="Arial Black"/>
              </a:rPr>
              <a:t>validation</a:t>
            </a:r>
            <a:r>
              <a:rPr dirty="0" sz="2900" spc="-24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900" spc="-310">
                <a:solidFill>
                  <a:srgbClr val="040505"/>
                </a:solidFill>
                <a:latin typeface="Arial Black"/>
                <a:cs typeface="Arial Black"/>
              </a:rPr>
              <a:t>checks</a:t>
            </a:r>
            <a:endParaRPr sz="2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500" spc="-290">
                <a:solidFill>
                  <a:srgbClr val="892525"/>
                </a:solidFill>
                <a:latin typeface="Arial Black"/>
                <a:cs typeface="Arial Black"/>
              </a:rPr>
              <a:t>Results</a:t>
            </a:r>
            <a:endParaRPr sz="3500">
              <a:latin typeface="Arial Black"/>
              <a:cs typeface="Arial Black"/>
            </a:endParaRPr>
          </a:p>
          <a:p>
            <a:pPr marL="192405">
              <a:lnSpc>
                <a:spcPct val="100000"/>
              </a:lnSpc>
              <a:spcBef>
                <a:spcPts val="650"/>
              </a:spcBef>
            </a:pPr>
            <a:r>
              <a:rPr dirty="0" sz="3000" spc="-195">
                <a:solidFill>
                  <a:srgbClr val="040505"/>
                </a:solidFill>
                <a:latin typeface="Arial Black"/>
                <a:cs typeface="Arial Black"/>
              </a:rPr>
              <a:t>Core</a:t>
            </a:r>
            <a:r>
              <a:rPr dirty="0" sz="3000" spc="-28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185">
                <a:solidFill>
                  <a:srgbClr val="040505"/>
                </a:solidFill>
                <a:latin typeface="Arial Black"/>
                <a:cs typeface="Arial Black"/>
              </a:rPr>
              <a:t>modules</a:t>
            </a:r>
            <a:r>
              <a:rPr dirty="0" sz="3000" spc="-27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140">
                <a:solidFill>
                  <a:srgbClr val="040505"/>
                </a:solidFill>
                <a:latin typeface="Arial Black"/>
                <a:cs typeface="Arial Black"/>
              </a:rPr>
              <a:t>functioned</a:t>
            </a:r>
            <a:r>
              <a:rPr dirty="0" sz="3000" spc="-27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330">
                <a:solidFill>
                  <a:srgbClr val="040505"/>
                </a:solidFill>
                <a:latin typeface="Arial Black"/>
                <a:cs typeface="Arial Black"/>
              </a:rPr>
              <a:t>as</a:t>
            </a:r>
            <a:r>
              <a:rPr dirty="0" sz="3000" spc="-27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95">
                <a:solidFill>
                  <a:srgbClr val="040505"/>
                </a:solidFill>
                <a:latin typeface="Arial Black"/>
                <a:cs typeface="Arial Black"/>
              </a:rPr>
              <a:t>expected.</a:t>
            </a:r>
            <a:endParaRPr sz="3000">
              <a:latin typeface="Arial Black"/>
              <a:cs typeface="Arial Black"/>
            </a:endParaRPr>
          </a:p>
          <a:p>
            <a:pPr marL="192405" marR="4021454">
              <a:lnSpc>
                <a:spcPts val="4200"/>
              </a:lnSpc>
              <a:spcBef>
                <a:spcPts val="100"/>
              </a:spcBef>
            </a:pPr>
            <a:r>
              <a:rPr dirty="0" sz="3000" spc="-195">
                <a:solidFill>
                  <a:srgbClr val="040505"/>
                </a:solidFill>
                <a:latin typeface="Arial Black"/>
                <a:cs typeface="Arial Black"/>
              </a:rPr>
              <a:t>Role-</a:t>
            </a:r>
            <a:r>
              <a:rPr dirty="0" sz="3000" spc="-185">
                <a:solidFill>
                  <a:srgbClr val="040505"/>
                </a:solidFill>
                <a:latin typeface="Arial Black"/>
                <a:cs typeface="Arial Black"/>
              </a:rPr>
              <a:t>based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335">
                <a:solidFill>
                  <a:srgbClr val="040505"/>
                </a:solidFill>
                <a:latin typeface="Arial Black"/>
                <a:cs typeface="Arial Black"/>
              </a:rPr>
              <a:t>access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16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204">
                <a:solidFill>
                  <a:srgbClr val="040505"/>
                </a:solidFill>
                <a:latin typeface="Arial Black"/>
                <a:cs typeface="Arial Black"/>
              </a:rPr>
              <a:t>data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145">
                <a:solidFill>
                  <a:srgbClr val="040505"/>
                </a:solidFill>
                <a:latin typeface="Arial Black"/>
                <a:cs typeface="Arial Black"/>
              </a:rPr>
              <a:t>visibility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285">
                <a:solidFill>
                  <a:srgbClr val="040505"/>
                </a:solidFill>
                <a:latin typeface="Arial Black"/>
                <a:cs typeface="Arial Black"/>
              </a:rPr>
              <a:t>were</a:t>
            </a:r>
            <a:r>
              <a:rPr dirty="0" sz="300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3000" spc="-90">
                <a:solidFill>
                  <a:srgbClr val="040505"/>
                </a:solidFill>
                <a:latin typeface="Arial Black"/>
                <a:cs typeface="Arial Black"/>
              </a:rPr>
              <a:t>accurate. </a:t>
            </a:r>
            <a:r>
              <a:rPr dirty="0" sz="3000" spc="-225">
                <a:latin typeface="Arial Black"/>
                <a:cs typeface="Arial Black"/>
              </a:rPr>
              <a:t>Email</a:t>
            </a:r>
            <a:r>
              <a:rPr dirty="0" sz="3000" spc="-250">
                <a:latin typeface="Arial Black"/>
                <a:cs typeface="Arial Black"/>
              </a:rPr>
              <a:t> </a:t>
            </a:r>
            <a:r>
              <a:rPr dirty="0" sz="3000" spc="-195">
                <a:latin typeface="Arial Black"/>
                <a:cs typeface="Arial Black"/>
              </a:rPr>
              <a:t>alerts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60">
                <a:latin typeface="Arial Black"/>
                <a:cs typeface="Arial Black"/>
              </a:rPr>
              <a:t>and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70">
                <a:latin typeface="Arial Black"/>
                <a:cs typeface="Arial Black"/>
              </a:rPr>
              <a:t>notifications</a:t>
            </a:r>
            <a:r>
              <a:rPr dirty="0" sz="3000" spc="-250">
                <a:latin typeface="Arial Black"/>
                <a:cs typeface="Arial Black"/>
              </a:rPr>
              <a:t> </a:t>
            </a:r>
            <a:r>
              <a:rPr dirty="0" sz="3000" spc="-229">
                <a:latin typeface="Arial Black"/>
                <a:cs typeface="Arial Black"/>
              </a:rPr>
              <a:t>are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25">
                <a:latin typeface="Arial Black"/>
                <a:cs typeface="Arial Black"/>
              </a:rPr>
              <a:t>properly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70">
                <a:latin typeface="Arial Black"/>
                <a:cs typeface="Arial Black"/>
              </a:rPr>
              <a:t>activated.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7324" y="1354945"/>
            <a:ext cx="8790675" cy="833437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520190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3885" y="2689561"/>
              <a:ext cx="6674113" cy="49339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875" y="2411132"/>
              <a:ext cx="114300" cy="1143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3306482"/>
              <a:ext cx="114300" cy="114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4201832"/>
              <a:ext cx="114300" cy="114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5097182"/>
              <a:ext cx="114300" cy="114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5992532"/>
              <a:ext cx="114300" cy="1143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7335557"/>
              <a:ext cx="114300" cy="1143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565473" y="2246604"/>
            <a:ext cx="9797415" cy="5337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35">
                <a:latin typeface="Arial Black"/>
                <a:cs typeface="Arial Black"/>
              </a:rPr>
              <a:t>Successful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75">
                <a:latin typeface="Arial Black"/>
                <a:cs typeface="Arial Black"/>
              </a:rPr>
              <a:t>replacement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90">
                <a:latin typeface="Arial Black"/>
                <a:cs typeface="Arial Black"/>
              </a:rPr>
              <a:t>of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20">
                <a:latin typeface="Arial Black"/>
                <a:cs typeface="Arial Black"/>
              </a:rPr>
              <a:t>manual,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70">
                <a:latin typeface="Arial Black"/>
                <a:cs typeface="Arial Black"/>
              </a:rPr>
              <a:t>paper-</a:t>
            </a:r>
            <a:r>
              <a:rPr dirty="0" sz="2550" spc="-60">
                <a:latin typeface="Arial Black"/>
                <a:cs typeface="Arial Black"/>
              </a:rPr>
              <a:t>based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system</a:t>
            </a:r>
            <a:endParaRPr sz="2550">
              <a:latin typeface="Arial Black"/>
              <a:cs typeface="Arial Black"/>
            </a:endParaRPr>
          </a:p>
          <a:p>
            <a:pPr marL="12700" marR="358140">
              <a:lnSpc>
                <a:spcPct val="230399"/>
              </a:lnSpc>
            </a:pPr>
            <a:r>
              <a:rPr dirty="0" sz="2550">
                <a:latin typeface="Arial Black"/>
                <a:cs typeface="Arial Black"/>
              </a:rPr>
              <a:t>Real-</a:t>
            </a:r>
            <a:r>
              <a:rPr dirty="0" sz="2550" spc="-65">
                <a:latin typeface="Arial Black"/>
                <a:cs typeface="Arial Black"/>
              </a:rPr>
              <a:t>time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80">
                <a:latin typeface="Arial Black"/>
                <a:cs typeface="Arial Black"/>
              </a:rPr>
              <a:t>tracking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90">
                <a:latin typeface="Arial Black"/>
                <a:cs typeface="Arial Black"/>
              </a:rPr>
              <a:t>of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75">
                <a:latin typeface="Arial Black"/>
                <a:cs typeface="Arial Black"/>
              </a:rPr>
              <a:t>meter</a:t>
            </a:r>
            <a:r>
              <a:rPr dirty="0" sz="2550" spc="-275">
                <a:latin typeface="Arial Black"/>
                <a:cs typeface="Arial Black"/>
              </a:rPr>
              <a:t> </a:t>
            </a:r>
            <a:r>
              <a:rPr dirty="0" sz="2550" spc="-60">
                <a:latin typeface="Arial Black"/>
                <a:cs typeface="Arial Black"/>
              </a:rPr>
              <a:t>readings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20">
                <a:latin typeface="Arial Black"/>
                <a:cs typeface="Arial Black"/>
              </a:rPr>
              <a:t>service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status. </a:t>
            </a:r>
            <a:r>
              <a:rPr dirty="0" sz="2550" spc="-55">
                <a:latin typeface="Arial Black"/>
                <a:cs typeface="Arial Black"/>
              </a:rPr>
              <a:t>Improved</a:t>
            </a:r>
            <a:r>
              <a:rPr dirty="0" sz="2550" spc="-254">
                <a:latin typeface="Arial Black"/>
                <a:cs typeface="Arial Black"/>
              </a:rPr>
              <a:t> </a:t>
            </a:r>
            <a:r>
              <a:rPr dirty="0" sz="2550" spc="-60">
                <a:latin typeface="Arial Black"/>
                <a:cs typeface="Arial Black"/>
              </a:rPr>
              <a:t>documentation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54">
                <a:latin typeface="Arial Black"/>
                <a:cs typeface="Arial Black"/>
              </a:rPr>
              <a:t> </a:t>
            </a:r>
            <a:r>
              <a:rPr dirty="0" sz="2550" spc="-75">
                <a:latin typeface="Arial Black"/>
                <a:cs typeface="Arial Black"/>
              </a:rPr>
              <a:t>preventive</a:t>
            </a:r>
            <a:r>
              <a:rPr dirty="0" sz="2550" spc="-254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planning.</a:t>
            </a:r>
            <a:endParaRPr sz="2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550" spc="-120">
                <a:latin typeface="Arial Black"/>
                <a:cs typeface="Arial Black"/>
              </a:rPr>
              <a:t>Reduced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80">
                <a:latin typeface="Arial Black"/>
                <a:cs typeface="Arial Black"/>
              </a:rPr>
              <a:t>missed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125">
                <a:latin typeface="Arial Black"/>
                <a:cs typeface="Arial Black"/>
              </a:rPr>
              <a:t>services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>
                <a:latin typeface="Arial Black"/>
                <a:cs typeface="Arial Black"/>
              </a:rPr>
              <a:t>and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35">
                <a:latin typeface="Arial Black"/>
                <a:cs typeface="Arial Black"/>
              </a:rPr>
              <a:t>improved</a:t>
            </a:r>
            <a:r>
              <a:rPr dirty="0" sz="2550" spc="-270">
                <a:latin typeface="Arial Black"/>
                <a:cs typeface="Arial Black"/>
              </a:rPr>
              <a:t> </a:t>
            </a:r>
            <a:r>
              <a:rPr dirty="0" sz="2550" spc="-60">
                <a:latin typeface="Arial Black"/>
                <a:cs typeface="Arial Black"/>
              </a:rPr>
              <a:t>timely</a:t>
            </a:r>
            <a:r>
              <a:rPr dirty="0" sz="2550" spc="-265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execution.</a:t>
            </a:r>
            <a:endParaRPr sz="2550">
              <a:latin typeface="Arial Black"/>
              <a:cs typeface="Arial Black"/>
            </a:endParaRPr>
          </a:p>
          <a:p>
            <a:pPr marL="12700" marR="106680">
              <a:lnSpc>
                <a:spcPct val="115199"/>
              </a:lnSpc>
              <a:spcBef>
                <a:spcPts val="3525"/>
              </a:spcBef>
            </a:pPr>
            <a:r>
              <a:rPr dirty="0" sz="2550" spc="-20">
                <a:latin typeface="Arial Black"/>
                <a:cs typeface="Arial Black"/>
              </a:rPr>
              <a:t>Role-</a:t>
            </a:r>
            <a:r>
              <a:rPr dirty="0" sz="2550" spc="-60">
                <a:latin typeface="Arial Black"/>
                <a:cs typeface="Arial Black"/>
              </a:rPr>
              <a:t>based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50">
                <a:latin typeface="Arial Black"/>
                <a:cs typeface="Arial Black"/>
              </a:rPr>
              <a:t>dashboards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95">
                <a:latin typeface="Arial Black"/>
                <a:cs typeface="Arial Black"/>
              </a:rPr>
              <a:t>ensure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75">
                <a:latin typeface="Arial Black"/>
                <a:cs typeface="Arial Black"/>
              </a:rPr>
              <a:t>everyone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155">
                <a:latin typeface="Arial Black"/>
                <a:cs typeface="Arial Black"/>
              </a:rPr>
              <a:t>sees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50">
                <a:latin typeface="Arial Black"/>
                <a:cs typeface="Arial Black"/>
              </a:rPr>
              <a:t>only</a:t>
            </a:r>
            <a:r>
              <a:rPr dirty="0" sz="2550" spc="-260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what's </a:t>
            </a:r>
            <a:r>
              <a:rPr dirty="0" sz="2550" spc="-75">
                <a:latin typeface="Arial Black"/>
                <a:cs typeface="Arial Black"/>
              </a:rPr>
              <a:t>relevant</a:t>
            </a:r>
            <a:r>
              <a:rPr dirty="0" sz="2550" spc="-285">
                <a:latin typeface="Arial Black"/>
                <a:cs typeface="Arial Black"/>
              </a:rPr>
              <a:t> </a:t>
            </a:r>
            <a:r>
              <a:rPr dirty="0" sz="2550" spc="-110">
                <a:latin typeface="Arial Black"/>
                <a:cs typeface="Arial Black"/>
              </a:rPr>
              <a:t>to</a:t>
            </a:r>
            <a:r>
              <a:rPr dirty="0" sz="2550" spc="-280">
                <a:latin typeface="Arial Black"/>
                <a:cs typeface="Arial Black"/>
              </a:rPr>
              <a:t> </a:t>
            </a:r>
            <a:r>
              <a:rPr dirty="0" sz="2550" spc="-20">
                <a:latin typeface="Arial Black"/>
                <a:cs typeface="Arial Black"/>
              </a:rPr>
              <a:t>them.</a:t>
            </a:r>
            <a:endParaRPr sz="2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550" spc="-80">
                <a:latin typeface="Arial Black"/>
                <a:cs typeface="Arial Black"/>
              </a:rPr>
              <a:t>Environmentally</a:t>
            </a:r>
            <a:r>
              <a:rPr dirty="0" sz="2550" spc="-215">
                <a:latin typeface="Arial Black"/>
                <a:cs typeface="Arial Black"/>
              </a:rPr>
              <a:t> </a:t>
            </a:r>
            <a:r>
              <a:rPr dirty="0" sz="2550" spc="-65">
                <a:latin typeface="Arial Black"/>
                <a:cs typeface="Arial Black"/>
              </a:rPr>
              <a:t>friendly</a:t>
            </a:r>
            <a:r>
              <a:rPr dirty="0" sz="2550" spc="-215">
                <a:latin typeface="Arial Black"/>
                <a:cs typeface="Arial Black"/>
              </a:rPr>
              <a:t> </a:t>
            </a:r>
            <a:r>
              <a:rPr dirty="0" sz="2550" spc="-10">
                <a:latin typeface="Arial Black"/>
                <a:cs typeface="Arial Black"/>
              </a:rPr>
              <a:t>outcome.</a:t>
            </a:r>
            <a:endParaRPr sz="255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662889"/>
            <a:ext cx="7251065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37730" algn="l"/>
              </a:tabLst>
            </a:pPr>
            <a:r>
              <a:rPr dirty="0" u="heavy" sz="3650" spc="-434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650" spc="51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RESULTS</a:t>
            </a:r>
            <a:r>
              <a:rPr dirty="0" u="heavy" sz="3650" spc="19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650" spc="56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AND</a:t>
            </a:r>
            <a:r>
              <a:rPr dirty="0" u="heavy" sz="3650" spc="19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3650" spc="54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OUTCOMES</a:t>
            </a:r>
            <a:r>
              <a:rPr dirty="0" u="heavy" sz="365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3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69460" algn="l"/>
              </a:tabLst>
            </a:pPr>
            <a:r>
              <a:rPr dirty="0" u="heavy" sz="4250" spc="77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250" spc="47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LIMITATIONS</a:t>
            </a:r>
            <a:r>
              <a:rPr dirty="0" u="heavy" sz="425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1028703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33" y="4966852"/>
              <a:ext cx="133350" cy="1333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33" y="5500252"/>
              <a:ext cx="133350" cy="13335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33" y="6033652"/>
              <a:ext cx="133350" cy="13335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14783" y="1560871"/>
            <a:ext cx="16584930" cy="68865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00" spc="-165">
                <a:latin typeface="Arial Black"/>
                <a:cs typeface="Arial Black"/>
              </a:rPr>
              <a:t>No</a:t>
            </a:r>
            <a:r>
              <a:rPr dirty="0" sz="3000" spc="-340">
                <a:latin typeface="Arial Black"/>
                <a:cs typeface="Arial Black"/>
              </a:rPr>
              <a:t> </a:t>
            </a:r>
            <a:r>
              <a:rPr dirty="0" sz="3000" spc="-65">
                <a:latin typeface="Arial Black"/>
                <a:cs typeface="Arial Black"/>
              </a:rPr>
              <a:t>integration</a:t>
            </a:r>
            <a:r>
              <a:rPr dirty="0" sz="3000" spc="-340">
                <a:latin typeface="Arial Black"/>
                <a:cs typeface="Arial Black"/>
              </a:rPr>
              <a:t> </a:t>
            </a:r>
            <a:r>
              <a:rPr dirty="0" sz="3000" spc="-114">
                <a:latin typeface="Arial Black"/>
                <a:cs typeface="Arial Black"/>
              </a:rPr>
              <a:t>with</a:t>
            </a:r>
            <a:r>
              <a:rPr dirty="0" sz="3000" spc="-335">
                <a:latin typeface="Arial Black"/>
                <a:cs typeface="Arial Black"/>
              </a:rPr>
              <a:t> </a:t>
            </a:r>
            <a:r>
              <a:rPr dirty="0" sz="3000" spc="-254">
                <a:latin typeface="Arial Black"/>
                <a:cs typeface="Arial Black"/>
              </a:rPr>
              <a:t>IoT</a:t>
            </a:r>
            <a:r>
              <a:rPr dirty="0" sz="3000" spc="-340">
                <a:latin typeface="Arial Black"/>
                <a:cs typeface="Arial Black"/>
              </a:rPr>
              <a:t> </a:t>
            </a:r>
            <a:r>
              <a:rPr dirty="0" sz="3000" spc="-75">
                <a:latin typeface="Arial Black"/>
                <a:cs typeface="Arial Black"/>
              </a:rPr>
              <a:t>or</a:t>
            </a:r>
            <a:r>
              <a:rPr dirty="0" sz="3000" spc="-335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sensors</a:t>
            </a:r>
            <a:endParaRPr sz="3000">
              <a:latin typeface="Arial Black"/>
              <a:cs typeface="Arial Black"/>
            </a:endParaRPr>
          </a:p>
          <a:p>
            <a:pPr marL="12700" marR="265430">
              <a:lnSpc>
                <a:spcPct val="233300"/>
              </a:lnSpc>
              <a:spcBef>
                <a:spcPts val="5"/>
              </a:spcBef>
            </a:pPr>
            <a:r>
              <a:rPr dirty="0" sz="3000" spc="-160">
                <a:latin typeface="Arial Black"/>
                <a:cs typeface="Arial Black"/>
              </a:rPr>
              <a:t>Basic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65">
                <a:latin typeface="Arial Black"/>
                <a:cs typeface="Arial Black"/>
              </a:rPr>
              <a:t>analytics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120">
                <a:latin typeface="Arial Black"/>
                <a:cs typeface="Arial Black"/>
              </a:rPr>
              <a:t>lacks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25">
                <a:latin typeface="Arial Black"/>
                <a:cs typeface="Arial Black"/>
              </a:rPr>
              <a:t>advanced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95">
                <a:latin typeface="Arial Black"/>
                <a:cs typeface="Arial Black"/>
              </a:rPr>
              <a:t>charts,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90">
                <a:latin typeface="Arial Black"/>
                <a:cs typeface="Arial Black"/>
              </a:rPr>
              <a:t>trends,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75">
                <a:latin typeface="Arial Black"/>
                <a:cs typeface="Arial Black"/>
              </a:rPr>
              <a:t>or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85">
                <a:latin typeface="Arial Black"/>
                <a:cs typeface="Arial Black"/>
              </a:rPr>
              <a:t>predictive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45">
                <a:latin typeface="Arial Black"/>
                <a:cs typeface="Arial Black"/>
              </a:rPr>
              <a:t>maintenance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insights. </a:t>
            </a:r>
            <a:r>
              <a:rPr dirty="0" sz="3000" spc="-70">
                <a:latin typeface="Arial Black"/>
                <a:cs typeface="Arial Black"/>
              </a:rPr>
              <a:t>not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50">
                <a:latin typeface="Arial Black"/>
                <a:cs typeface="Arial Black"/>
              </a:rPr>
              <a:t>provide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25">
                <a:latin typeface="Arial Black"/>
                <a:cs typeface="Arial Black"/>
              </a:rPr>
              <a:t>advanced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65">
                <a:latin typeface="Arial Black"/>
                <a:cs typeface="Arial Black"/>
              </a:rPr>
              <a:t>analytics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700">
                <a:latin typeface="Arial Black"/>
                <a:cs typeface="Arial Black"/>
              </a:rPr>
              <a:t>-</a:t>
            </a:r>
            <a:endParaRPr sz="3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3000">
              <a:latin typeface="Arial Black"/>
              <a:cs typeface="Arial Black"/>
            </a:endParaRPr>
          </a:p>
          <a:p>
            <a:pPr marL="664210">
              <a:lnSpc>
                <a:spcPct val="100000"/>
              </a:lnSpc>
              <a:spcBef>
                <a:spcPts val="5"/>
              </a:spcBef>
            </a:pPr>
            <a:r>
              <a:rPr dirty="0" sz="3000" spc="-114">
                <a:latin typeface="Arial Black"/>
                <a:cs typeface="Arial Black"/>
              </a:rPr>
              <a:t>Trend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55">
                <a:latin typeface="Arial Black"/>
                <a:cs typeface="Arial Black"/>
              </a:rPr>
              <a:t>analysis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265">
                <a:latin typeface="Arial Black"/>
                <a:cs typeface="Arial Black"/>
              </a:rPr>
              <a:t>(</a:t>
            </a:r>
            <a:r>
              <a:rPr dirty="0" sz="3000" spc="-325">
                <a:latin typeface="Arial Black"/>
                <a:cs typeface="Arial Black"/>
              </a:rPr>
              <a:t> </a:t>
            </a:r>
            <a:r>
              <a:rPr dirty="0" sz="3000" spc="-110">
                <a:latin typeface="Arial Black"/>
                <a:cs typeface="Arial Black"/>
              </a:rPr>
              <a:t>Failure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65">
                <a:latin typeface="Arial Black"/>
                <a:cs typeface="Arial Black"/>
              </a:rPr>
              <a:t>frequency</a:t>
            </a:r>
            <a:r>
              <a:rPr dirty="0" sz="3000" spc="-325">
                <a:latin typeface="Arial Black"/>
                <a:cs typeface="Arial Black"/>
              </a:rPr>
              <a:t> </a:t>
            </a:r>
            <a:r>
              <a:rPr dirty="0" sz="3000" spc="-70">
                <a:latin typeface="Arial Black"/>
                <a:cs typeface="Arial Black"/>
              </a:rPr>
              <a:t>over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time)</a:t>
            </a:r>
            <a:endParaRPr sz="3000">
              <a:latin typeface="Arial Black"/>
              <a:cs typeface="Arial Black"/>
            </a:endParaRPr>
          </a:p>
          <a:p>
            <a:pPr marL="664210">
              <a:lnSpc>
                <a:spcPct val="100000"/>
              </a:lnSpc>
              <a:spcBef>
                <a:spcPts val="600"/>
              </a:spcBef>
            </a:pPr>
            <a:r>
              <a:rPr dirty="0" sz="3000" spc="-114">
                <a:latin typeface="Arial Black"/>
                <a:cs typeface="Arial Black"/>
              </a:rPr>
              <a:t>Predictive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80">
                <a:latin typeface="Arial Black"/>
                <a:cs typeface="Arial Black"/>
              </a:rPr>
              <a:t>insights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265">
                <a:latin typeface="Arial Black"/>
                <a:cs typeface="Arial Black"/>
              </a:rPr>
              <a:t>(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>
                <a:latin typeface="Arial Black"/>
                <a:cs typeface="Arial Black"/>
              </a:rPr>
              <a:t>When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>
                <a:latin typeface="Arial Black"/>
                <a:cs typeface="Arial Black"/>
              </a:rPr>
              <a:t>a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35">
                <a:latin typeface="Arial Black"/>
                <a:cs typeface="Arial Black"/>
              </a:rPr>
              <a:t>machine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145">
                <a:latin typeface="Arial Black"/>
                <a:cs typeface="Arial Black"/>
              </a:rPr>
              <a:t>is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105">
                <a:latin typeface="Arial Black"/>
                <a:cs typeface="Arial Black"/>
              </a:rPr>
              <a:t>likely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110">
                <a:latin typeface="Arial Black"/>
                <a:cs typeface="Arial Black"/>
              </a:rPr>
              <a:t>to</a:t>
            </a:r>
            <a:r>
              <a:rPr dirty="0" sz="3000" spc="-325">
                <a:latin typeface="Arial Black"/>
                <a:cs typeface="Arial Black"/>
              </a:rPr>
              <a:t> </a:t>
            </a:r>
            <a:r>
              <a:rPr dirty="0" sz="3000" spc="-75">
                <a:latin typeface="Arial Black"/>
                <a:cs typeface="Arial Black"/>
              </a:rPr>
              <a:t>fail</a:t>
            </a:r>
            <a:r>
              <a:rPr dirty="0" sz="3000" spc="-330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next)</a:t>
            </a:r>
            <a:endParaRPr sz="3000">
              <a:latin typeface="Arial Black"/>
              <a:cs typeface="Arial Black"/>
            </a:endParaRPr>
          </a:p>
          <a:p>
            <a:pPr marL="664210">
              <a:lnSpc>
                <a:spcPct val="100000"/>
              </a:lnSpc>
              <a:spcBef>
                <a:spcPts val="600"/>
              </a:spcBef>
            </a:pPr>
            <a:r>
              <a:rPr dirty="0" sz="3000">
                <a:latin typeface="Arial Black"/>
                <a:cs typeface="Arial Black"/>
              </a:rPr>
              <a:t>Cross-</a:t>
            </a:r>
            <a:r>
              <a:rPr dirty="0" sz="3000" spc="-60">
                <a:latin typeface="Arial Black"/>
                <a:cs typeface="Arial Black"/>
              </a:rPr>
              <a:t>reporting</a:t>
            </a:r>
            <a:r>
              <a:rPr dirty="0" sz="3000" spc="-250">
                <a:latin typeface="Arial Black"/>
                <a:cs typeface="Arial Black"/>
              </a:rPr>
              <a:t> </a:t>
            </a:r>
            <a:r>
              <a:rPr dirty="0" sz="3000">
                <a:latin typeface="Arial Black"/>
                <a:cs typeface="Arial Black"/>
              </a:rPr>
              <a:t>(Comparing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50">
                <a:latin typeface="Arial Black"/>
                <a:cs typeface="Arial Black"/>
              </a:rPr>
              <a:t>performance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10">
                <a:latin typeface="Arial Black"/>
                <a:cs typeface="Arial Black"/>
              </a:rPr>
              <a:t>across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85">
                <a:latin typeface="Arial Black"/>
                <a:cs typeface="Arial Black"/>
              </a:rPr>
              <a:t>different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50">
                <a:latin typeface="Arial Black"/>
                <a:cs typeface="Arial Black"/>
              </a:rPr>
              <a:t>machines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75">
                <a:latin typeface="Arial Black"/>
                <a:cs typeface="Arial Black"/>
              </a:rPr>
              <a:t>or</a:t>
            </a:r>
            <a:r>
              <a:rPr dirty="0" sz="3000" spc="-245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periods)</a:t>
            </a:r>
            <a:endParaRPr sz="3000">
              <a:latin typeface="Arial Black"/>
              <a:cs typeface="Arial Black"/>
            </a:endParaRPr>
          </a:p>
          <a:p>
            <a:pPr marL="12700" marR="4795520">
              <a:lnSpc>
                <a:spcPct val="233300"/>
              </a:lnSpc>
            </a:pPr>
            <a:r>
              <a:rPr dirty="0" sz="3000" spc="-165">
                <a:latin typeface="Arial Black"/>
                <a:cs typeface="Arial Black"/>
              </a:rPr>
              <a:t>No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114">
                <a:latin typeface="Arial Black"/>
                <a:cs typeface="Arial Black"/>
              </a:rPr>
              <a:t>AI-</a:t>
            </a:r>
            <a:r>
              <a:rPr dirty="0" sz="3000" spc="-45">
                <a:latin typeface="Arial Black"/>
                <a:cs typeface="Arial Black"/>
              </a:rPr>
              <a:t>driven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-85">
                <a:latin typeface="Arial Black"/>
                <a:cs typeface="Arial Black"/>
              </a:rPr>
              <a:t>suggestions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-75">
                <a:latin typeface="Arial Black"/>
                <a:cs typeface="Arial Black"/>
              </a:rPr>
              <a:t>or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-25">
                <a:latin typeface="Arial Black"/>
                <a:cs typeface="Arial Black"/>
              </a:rPr>
              <a:t>automated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>
                <a:latin typeface="Arial Black"/>
                <a:cs typeface="Arial Black"/>
              </a:rPr>
              <a:t>anomaly</a:t>
            </a:r>
            <a:r>
              <a:rPr dirty="0" sz="3000" spc="-305">
                <a:latin typeface="Arial Black"/>
                <a:cs typeface="Arial Black"/>
              </a:rPr>
              <a:t> </a:t>
            </a:r>
            <a:r>
              <a:rPr dirty="0" sz="3000" spc="-60">
                <a:latin typeface="Arial Black"/>
                <a:cs typeface="Arial Black"/>
              </a:rPr>
              <a:t>detection. </a:t>
            </a:r>
            <a:r>
              <a:rPr dirty="0" sz="3000" spc="-165">
                <a:latin typeface="Arial Black"/>
                <a:cs typeface="Arial Black"/>
              </a:rPr>
              <a:t>No</a:t>
            </a:r>
            <a:r>
              <a:rPr dirty="0" sz="3000" spc="-315">
                <a:latin typeface="Arial Black"/>
                <a:cs typeface="Arial Black"/>
              </a:rPr>
              <a:t> </a:t>
            </a:r>
            <a:r>
              <a:rPr dirty="0" sz="3000">
                <a:latin typeface="Arial Black"/>
                <a:cs typeface="Arial Black"/>
              </a:rPr>
              <a:t>API-</a:t>
            </a:r>
            <a:r>
              <a:rPr dirty="0" sz="3000" spc="-50">
                <a:latin typeface="Arial Black"/>
                <a:cs typeface="Arial Black"/>
              </a:rPr>
              <a:t>based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40">
                <a:latin typeface="Arial Black"/>
                <a:cs typeface="Arial Black"/>
              </a:rPr>
              <a:t>vendor</a:t>
            </a:r>
            <a:r>
              <a:rPr dirty="0" sz="3000" spc="-310">
                <a:latin typeface="Arial Black"/>
                <a:cs typeface="Arial Black"/>
              </a:rPr>
              <a:t> </a:t>
            </a:r>
            <a:r>
              <a:rPr dirty="0" sz="3000" spc="-10">
                <a:latin typeface="Arial Black"/>
                <a:cs typeface="Arial Black"/>
              </a:rPr>
              <a:t>management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57150" y="-57150"/>
            <a:ext cx="18345150" cy="10401300"/>
            <a:chOff x="-57150" y="-57150"/>
            <a:chExt cx="18345150" cy="10401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" y="11429"/>
              <a:ext cx="15610819" cy="102755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5630525" cy="10287000"/>
            </a:xfrm>
            <a:custGeom>
              <a:avLst/>
              <a:gdLst/>
              <a:ahLst/>
              <a:cxnLst/>
              <a:rect l="l" t="t" r="r" b="b"/>
              <a:pathLst>
                <a:path w="15630525" h="10287000">
                  <a:moveTo>
                    <a:pt x="15630529" y="432616"/>
                  </a:moveTo>
                  <a:lnTo>
                    <a:pt x="15624919" y="393461"/>
                  </a:lnTo>
                  <a:lnTo>
                    <a:pt x="15614274" y="349397"/>
                  </a:lnTo>
                  <a:lnTo>
                    <a:pt x="15599723" y="306997"/>
                  </a:lnTo>
                  <a:lnTo>
                    <a:pt x="15581471" y="266466"/>
                  </a:lnTo>
                  <a:lnTo>
                    <a:pt x="15559721" y="228008"/>
                  </a:lnTo>
                  <a:lnTo>
                    <a:pt x="15534677" y="191826"/>
                  </a:lnTo>
                  <a:lnTo>
                    <a:pt x="15506541" y="158123"/>
                  </a:lnTo>
                  <a:lnTo>
                    <a:pt x="15475519" y="127105"/>
                  </a:lnTo>
                  <a:lnTo>
                    <a:pt x="15441814" y="98974"/>
                  </a:lnTo>
                  <a:lnTo>
                    <a:pt x="15405630" y="73934"/>
                  </a:lnTo>
                  <a:lnTo>
                    <a:pt x="15367171" y="52189"/>
                  </a:lnTo>
                  <a:lnTo>
                    <a:pt x="15326641" y="33942"/>
                  </a:lnTo>
                  <a:lnTo>
                    <a:pt x="15284245" y="19397"/>
                  </a:lnTo>
                  <a:lnTo>
                    <a:pt x="15240185" y="8756"/>
                  </a:lnTo>
                  <a:lnTo>
                    <a:pt x="15194667" y="2222"/>
                  </a:lnTo>
                  <a:lnTo>
                    <a:pt x="15147893" y="0"/>
                  </a:lnTo>
                  <a:lnTo>
                    <a:pt x="485774" y="0"/>
                  </a:lnTo>
                  <a:lnTo>
                    <a:pt x="438990" y="2223"/>
                  </a:lnTo>
                  <a:lnTo>
                    <a:pt x="393465" y="8759"/>
                  </a:lnTo>
                  <a:lnTo>
                    <a:pt x="349402" y="19403"/>
                  </a:lnTo>
                  <a:lnTo>
                    <a:pt x="307004" y="33951"/>
                  </a:lnTo>
                  <a:lnTo>
                    <a:pt x="266475" y="52200"/>
                  </a:lnTo>
                  <a:lnTo>
                    <a:pt x="228018" y="73947"/>
                  </a:lnTo>
                  <a:lnTo>
                    <a:pt x="191838" y="98988"/>
                  </a:lnTo>
                  <a:lnTo>
                    <a:pt x="158137" y="127119"/>
                  </a:lnTo>
                  <a:lnTo>
                    <a:pt x="127119" y="158136"/>
                  </a:lnTo>
                  <a:lnTo>
                    <a:pt x="98988" y="191837"/>
                  </a:lnTo>
                  <a:lnTo>
                    <a:pt x="73948" y="228017"/>
                  </a:lnTo>
                  <a:lnTo>
                    <a:pt x="52201" y="266474"/>
                  </a:lnTo>
                  <a:lnTo>
                    <a:pt x="33952" y="307002"/>
                  </a:lnTo>
                  <a:lnTo>
                    <a:pt x="19403" y="349400"/>
                  </a:lnTo>
                  <a:lnTo>
                    <a:pt x="8759" y="393463"/>
                  </a:lnTo>
                  <a:lnTo>
                    <a:pt x="2224" y="438988"/>
                  </a:lnTo>
                  <a:lnTo>
                    <a:pt x="0" y="485771"/>
                  </a:lnTo>
                  <a:lnTo>
                    <a:pt x="0" y="10287000"/>
                  </a:lnTo>
                </a:path>
              </a:pathLst>
            </a:custGeom>
            <a:ln w="114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0046" y="662889"/>
            <a:ext cx="6078220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390" b="1">
                <a:latin typeface="Calibri"/>
                <a:cs typeface="Calibri"/>
              </a:rPr>
              <a:t>FUTURE</a:t>
            </a:r>
            <a:r>
              <a:rPr dirty="0" sz="3650" spc="190" b="1">
                <a:latin typeface="Calibri"/>
                <a:cs typeface="Calibri"/>
              </a:rPr>
              <a:t> </a:t>
            </a:r>
            <a:r>
              <a:rPr dirty="0" sz="3650" spc="509" b="1">
                <a:latin typeface="Calibri"/>
                <a:cs typeface="Calibri"/>
              </a:rPr>
              <a:t>ENHANCEMENTS</a:t>
            </a:r>
            <a:endParaRPr sz="365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466850" y="0"/>
            <a:ext cx="16821150" cy="10283190"/>
            <a:chOff x="1466850" y="0"/>
            <a:chExt cx="16821150" cy="10283190"/>
          </a:xfrm>
        </p:grpSpPr>
        <p:sp>
          <p:nvSpPr>
            <p:cNvPr id="8" name="object 8" descr=""/>
            <p:cNvSpPr/>
            <p:nvPr/>
          </p:nvSpPr>
          <p:spPr>
            <a:xfrm>
              <a:off x="1520190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850" y="4069463"/>
              <a:ext cx="180975" cy="1809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850" y="4774313"/>
              <a:ext cx="180975" cy="1809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850" y="5479163"/>
              <a:ext cx="180975" cy="18097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30"/>
              <a:t>IoT</a:t>
            </a:r>
            <a:r>
              <a:rPr dirty="0" spc="-360"/>
              <a:t> </a:t>
            </a:r>
            <a:r>
              <a:rPr dirty="0" spc="-285"/>
              <a:t>sensor</a:t>
            </a:r>
            <a:r>
              <a:rPr dirty="0" spc="-355"/>
              <a:t> </a:t>
            </a:r>
            <a:r>
              <a:rPr dirty="0" spc="-235"/>
              <a:t>integration</a:t>
            </a:r>
            <a:r>
              <a:rPr dirty="0" spc="-355"/>
              <a:t> </a:t>
            </a:r>
            <a:r>
              <a:rPr dirty="0" spc="-105"/>
              <a:t>for</a:t>
            </a:r>
            <a:r>
              <a:rPr dirty="0" spc="-355"/>
              <a:t> </a:t>
            </a:r>
            <a:r>
              <a:rPr dirty="0" spc="-180"/>
              <a:t>real-</a:t>
            </a:r>
            <a:r>
              <a:rPr dirty="0" spc="-240"/>
              <a:t>time</a:t>
            </a:r>
            <a:r>
              <a:rPr dirty="0" spc="-360"/>
              <a:t> </a:t>
            </a:r>
            <a:r>
              <a:rPr dirty="0" spc="-295"/>
              <a:t>readings</a:t>
            </a:r>
          </a:p>
          <a:p>
            <a:pPr marL="875665" marR="3750310" indent="-863600">
              <a:lnSpc>
                <a:spcPct val="115599"/>
              </a:lnSpc>
              <a:spcBef>
                <a:spcPts val="5550"/>
              </a:spcBef>
            </a:pPr>
            <a:r>
              <a:rPr dirty="0" spc="-265"/>
              <a:t>Advanced</a:t>
            </a:r>
            <a:r>
              <a:rPr dirty="0" spc="-360"/>
              <a:t> </a:t>
            </a:r>
            <a:r>
              <a:rPr dirty="0" spc="-270"/>
              <a:t>analytics</a:t>
            </a:r>
            <a:r>
              <a:rPr dirty="0" spc="-355"/>
              <a:t> </a:t>
            </a:r>
            <a:r>
              <a:rPr dirty="0" spc="-235"/>
              <a:t>and</a:t>
            </a:r>
            <a:r>
              <a:rPr dirty="0" spc="-360"/>
              <a:t> </a:t>
            </a:r>
            <a:r>
              <a:rPr dirty="0" spc="-204"/>
              <a:t>reporting,</a:t>
            </a:r>
            <a:r>
              <a:rPr dirty="0" spc="-355"/>
              <a:t> </a:t>
            </a:r>
            <a:r>
              <a:rPr dirty="0" spc="-85"/>
              <a:t>including: </a:t>
            </a:r>
            <a:r>
              <a:rPr dirty="0" spc="-305"/>
              <a:t>Trend</a:t>
            </a:r>
            <a:r>
              <a:rPr dirty="0" spc="-370"/>
              <a:t> </a:t>
            </a:r>
            <a:r>
              <a:rPr dirty="0" spc="-295"/>
              <a:t>analysis</a:t>
            </a:r>
            <a:r>
              <a:rPr dirty="0" spc="-365"/>
              <a:t> </a:t>
            </a:r>
            <a:r>
              <a:rPr dirty="0" spc="-170"/>
              <a:t>on</a:t>
            </a:r>
            <a:r>
              <a:rPr dirty="0" spc="-365"/>
              <a:t> </a:t>
            </a:r>
            <a:r>
              <a:rPr dirty="0" spc="-290"/>
              <a:t>service</a:t>
            </a:r>
            <a:r>
              <a:rPr dirty="0" spc="-370"/>
              <a:t> </a:t>
            </a:r>
            <a:r>
              <a:rPr dirty="0" spc="-225"/>
              <a:t>frequency</a:t>
            </a:r>
            <a:r>
              <a:rPr dirty="0" spc="-365"/>
              <a:t> </a:t>
            </a:r>
            <a:r>
              <a:rPr dirty="0" spc="-235"/>
              <a:t>and</a:t>
            </a:r>
            <a:r>
              <a:rPr dirty="0" spc="-365"/>
              <a:t> </a:t>
            </a:r>
            <a:r>
              <a:rPr dirty="0" spc="-345"/>
              <a:t>costs</a:t>
            </a:r>
          </a:p>
          <a:p>
            <a:pPr marL="875665" marR="5080">
              <a:lnSpc>
                <a:spcPct val="115599"/>
              </a:lnSpc>
            </a:pPr>
            <a:r>
              <a:rPr dirty="0" spc="-250"/>
              <a:t>Predictive</a:t>
            </a:r>
            <a:r>
              <a:rPr dirty="0" spc="-370"/>
              <a:t> </a:t>
            </a:r>
            <a:r>
              <a:rPr dirty="0" spc="-285"/>
              <a:t>maintenance</a:t>
            </a:r>
            <a:r>
              <a:rPr dirty="0" spc="-365"/>
              <a:t> </a:t>
            </a:r>
            <a:r>
              <a:rPr dirty="0" spc="-315"/>
              <a:t>suggestions</a:t>
            </a:r>
            <a:r>
              <a:rPr dirty="0" spc="-370"/>
              <a:t> </a:t>
            </a:r>
            <a:r>
              <a:rPr dirty="0" spc="-290"/>
              <a:t>based</a:t>
            </a:r>
            <a:r>
              <a:rPr dirty="0" spc="-365"/>
              <a:t> </a:t>
            </a:r>
            <a:r>
              <a:rPr dirty="0" spc="-170"/>
              <a:t>on</a:t>
            </a:r>
            <a:r>
              <a:rPr dirty="0" spc="-370"/>
              <a:t> </a:t>
            </a:r>
            <a:r>
              <a:rPr dirty="0" spc="-375"/>
              <a:t>usage</a:t>
            </a:r>
            <a:r>
              <a:rPr dirty="0" spc="-365"/>
              <a:t> </a:t>
            </a:r>
            <a:r>
              <a:rPr dirty="0" spc="-135"/>
              <a:t>patterns </a:t>
            </a:r>
            <a:r>
              <a:rPr dirty="0" spc="-254"/>
              <a:t>Cross-</a:t>
            </a:r>
            <a:r>
              <a:rPr dirty="0" spc="-290"/>
              <a:t>machine</a:t>
            </a:r>
            <a:r>
              <a:rPr dirty="0" spc="-320"/>
              <a:t> </a:t>
            </a:r>
            <a:r>
              <a:rPr dirty="0" spc="-235"/>
              <a:t>performance</a:t>
            </a:r>
            <a:r>
              <a:rPr dirty="0" spc="-315"/>
              <a:t> </a:t>
            </a:r>
            <a:r>
              <a:rPr dirty="0" spc="-120"/>
              <a:t>comparison</a:t>
            </a:r>
          </a:p>
          <a:p>
            <a:pPr>
              <a:lnSpc>
                <a:spcPct val="100000"/>
              </a:lnSpc>
              <a:spcBef>
                <a:spcPts val="660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254"/>
              <a:t>Interactive</a:t>
            </a:r>
            <a:r>
              <a:rPr dirty="0" spc="-360"/>
              <a:t> </a:t>
            </a:r>
            <a:r>
              <a:rPr dirty="0" spc="-265"/>
              <a:t>data</a:t>
            </a:r>
            <a:r>
              <a:rPr dirty="0" spc="-355"/>
              <a:t> </a:t>
            </a:r>
            <a:r>
              <a:rPr dirty="0" spc="-240"/>
              <a:t>visualization</a:t>
            </a:r>
            <a:r>
              <a:rPr dirty="0" spc="-355"/>
              <a:t> </a:t>
            </a:r>
            <a:r>
              <a:rPr dirty="0" spc="-215"/>
              <a:t>tools</a:t>
            </a:r>
            <a:r>
              <a:rPr dirty="0" spc="-360"/>
              <a:t> </a:t>
            </a:r>
            <a:r>
              <a:rPr dirty="0" spc="-260"/>
              <a:t>(charts,</a:t>
            </a:r>
            <a:r>
              <a:rPr dirty="0" spc="-355"/>
              <a:t> </a:t>
            </a:r>
            <a:r>
              <a:rPr dirty="0" spc="-280"/>
              <a:t>graphs,</a:t>
            </a:r>
            <a:r>
              <a:rPr dirty="0" spc="-355"/>
              <a:t> </a:t>
            </a:r>
            <a:r>
              <a:rPr dirty="0" spc="-285"/>
              <a:t>heatmaps).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51923" y="1193210"/>
            <a:ext cx="16369665" cy="75692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spc="-210">
                <a:solidFill>
                  <a:srgbClr val="892525"/>
                </a:solidFill>
                <a:latin typeface="Arial Black"/>
                <a:cs typeface="Arial Black"/>
              </a:rPr>
              <a:t>A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45">
                <a:solidFill>
                  <a:srgbClr val="892525"/>
                </a:solidFill>
                <a:latin typeface="Arial Black"/>
                <a:cs typeface="Arial Black"/>
              </a:rPr>
              <a:t>user-</a:t>
            </a:r>
            <a:r>
              <a:rPr dirty="0" sz="2400" spc="-100">
                <a:solidFill>
                  <a:srgbClr val="892525"/>
                </a:solidFill>
                <a:latin typeface="Arial Black"/>
                <a:cs typeface="Arial Black"/>
              </a:rPr>
              <a:t>friendly,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scalable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25">
                <a:solidFill>
                  <a:srgbClr val="892525"/>
                </a:solidFill>
                <a:latin typeface="Arial Black"/>
                <a:cs typeface="Arial Black"/>
              </a:rPr>
              <a:t>solution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70">
                <a:solidFill>
                  <a:srgbClr val="892525"/>
                </a:solidFill>
                <a:latin typeface="Arial Black"/>
                <a:cs typeface="Arial Black"/>
              </a:rPr>
              <a:t>designed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60">
                <a:solidFill>
                  <a:srgbClr val="892525"/>
                </a:solidFill>
                <a:latin typeface="Arial Black"/>
                <a:cs typeface="Arial Black"/>
              </a:rPr>
              <a:t>specifically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70">
                <a:solidFill>
                  <a:srgbClr val="892525"/>
                </a:solidFill>
                <a:latin typeface="Arial Black"/>
                <a:cs typeface="Arial Black"/>
              </a:rPr>
              <a:t>for</a:t>
            </a:r>
            <a:r>
              <a:rPr dirty="0" sz="2400" spc="-17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225">
                <a:solidFill>
                  <a:srgbClr val="892525"/>
                </a:solidFill>
                <a:latin typeface="Arial Black"/>
                <a:cs typeface="Arial Black"/>
              </a:rPr>
              <a:t>SMEs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70">
                <a:solidFill>
                  <a:srgbClr val="892525"/>
                </a:solidFill>
                <a:latin typeface="Arial Black"/>
                <a:cs typeface="Arial Black"/>
              </a:rPr>
              <a:t>-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65">
                <a:latin typeface="Arial Black"/>
                <a:cs typeface="Arial Black"/>
              </a:rPr>
              <a:t>Designed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to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60">
                <a:latin typeface="Arial Black"/>
                <a:cs typeface="Arial Black"/>
              </a:rPr>
              <a:t>satisfy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75">
                <a:latin typeface="Arial Black"/>
                <a:cs typeface="Arial Black"/>
              </a:rPr>
              <a:t>small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60">
                <a:latin typeface="Arial Black"/>
                <a:cs typeface="Arial Black"/>
              </a:rPr>
              <a:t>mid-</a:t>
            </a:r>
            <a:r>
              <a:rPr dirty="0" sz="2400" spc="-180">
                <a:latin typeface="Arial Black"/>
                <a:cs typeface="Arial Black"/>
              </a:rPr>
              <a:t>sized </a:t>
            </a:r>
            <a:r>
              <a:rPr dirty="0" sz="2400" spc="-160">
                <a:latin typeface="Arial Black"/>
                <a:cs typeface="Arial Black"/>
              </a:rPr>
              <a:t>organizations'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practical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45">
                <a:latin typeface="Arial Black"/>
                <a:cs typeface="Arial Black"/>
              </a:rPr>
              <a:t>requirements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without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50">
                <a:latin typeface="Arial Black"/>
                <a:cs typeface="Arial Black"/>
              </a:rPr>
              <a:t>being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10">
                <a:latin typeface="Arial Black"/>
                <a:cs typeface="Arial Black"/>
              </a:rPr>
              <a:t>overly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0">
                <a:latin typeface="Arial Black"/>
                <a:cs typeface="Arial Black"/>
              </a:rPr>
              <a:t>complex.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400" spc="-155">
                <a:solidFill>
                  <a:srgbClr val="892525"/>
                </a:solidFill>
                <a:latin typeface="Arial Black"/>
                <a:cs typeface="Arial Black"/>
              </a:rPr>
              <a:t>improves</a:t>
            </a:r>
            <a:r>
              <a:rPr dirty="0" sz="2400" spc="-16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55">
                <a:solidFill>
                  <a:srgbClr val="892525"/>
                </a:solidFill>
                <a:latin typeface="Arial Black"/>
                <a:cs typeface="Arial Black"/>
              </a:rPr>
              <a:t>methods</a:t>
            </a:r>
            <a:r>
              <a:rPr dirty="0" sz="2400" spc="-16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70">
                <a:solidFill>
                  <a:srgbClr val="892525"/>
                </a:solidFill>
                <a:latin typeface="Arial Black"/>
                <a:cs typeface="Arial Black"/>
              </a:rPr>
              <a:t>for</a:t>
            </a:r>
            <a:r>
              <a:rPr dirty="0" sz="2400" spc="-16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40">
                <a:solidFill>
                  <a:srgbClr val="892525"/>
                </a:solidFill>
                <a:latin typeface="Arial Black"/>
                <a:cs typeface="Arial Black"/>
              </a:rPr>
              <a:t>preventative</a:t>
            </a:r>
            <a:r>
              <a:rPr dirty="0" sz="2400" spc="-16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maintenance</a:t>
            </a:r>
            <a:r>
              <a:rPr dirty="0" sz="2400" spc="-16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70">
                <a:solidFill>
                  <a:srgbClr val="892525"/>
                </a:solidFill>
                <a:latin typeface="Arial Black"/>
                <a:cs typeface="Arial Black"/>
              </a:rPr>
              <a:t>-</a:t>
            </a:r>
            <a:endParaRPr sz="2400">
              <a:latin typeface="Arial Black"/>
              <a:cs typeface="Arial Black"/>
            </a:endParaRPr>
          </a:p>
          <a:p>
            <a:pPr marL="12700" marR="768350" indent="71755">
              <a:lnSpc>
                <a:spcPct val="114599"/>
              </a:lnSpc>
            </a:pPr>
            <a:r>
              <a:rPr dirty="0" sz="2400" spc="-200">
                <a:latin typeface="Arial Black"/>
                <a:cs typeface="Arial Black"/>
              </a:rPr>
              <a:t>allows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60">
                <a:latin typeface="Arial Black"/>
                <a:cs typeface="Arial Black"/>
              </a:rPr>
              <a:t>supervisors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to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80">
                <a:latin typeface="Arial Black"/>
                <a:cs typeface="Arial Black"/>
              </a:rPr>
              <a:t>customize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80">
                <a:latin typeface="Arial Black"/>
                <a:cs typeface="Arial Black"/>
              </a:rPr>
              <a:t>maintenance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85">
                <a:latin typeface="Arial Black"/>
                <a:cs typeface="Arial Black"/>
              </a:rPr>
              <a:t>schedules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send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email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55">
                <a:latin typeface="Arial Black"/>
                <a:cs typeface="Arial Black"/>
              </a:rPr>
              <a:t>alerts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to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245">
                <a:latin typeface="Arial Black"/>
                <a:cs typeface="Arial Black"/>
              </a:rPr>
              <a:t>make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80">
                <a:latin typeface="Arial Black"/>
                <a:cs typeface="Arial Black"/>
              </a:rPr>
              <a:t>sure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50">
                <a:latin typeface="Arial Black"/>
                <a:cs typeface="Arial Black"/>
              </a:rPr>
              <a:t>machinery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25">
                <a:latin typeface="Arial Black"/>
                <a:cs typeface="Arial Black"/>
              </a:rPr>
              <a:t>is </a:t>
            </a:r>
            <a:r>
              <a:rPr dirty="0" sz="2400" spc="-145">
                <a:latin typeface="Arial Black"/>
                <a:cs typeface="Arial Black"/>
              </a:rPr>
              <a:t>maintained</a:t>
            </a:r>
            <a:r>
              <a:rPr dirty="0" sz="2400" spc="-200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in</a:t>
            </a:r>
            <a:r>
              <a:rPr dirty="0" sz="2400" spc="-200">
                <a:latin typeface="Arial Black"/>
                <a:cs typeface="Arial Black"/>
              </a:rPr>
              <a:t> </a:t>
            </a:r>
            <a:r>
              <a:rPr dirty="0" sz="2400" spc="-150">
                <a:latin typeface="Arial Black"/>
                <a:cs typeface="Arial Black"/>
              </a:rPr>
              <a:t>good</a:t>
            </a:r>
            <a:r>
              <a:rPr dirty="0" sz="2400" spc="-200">
                <a:latin typeface="Arial Black"/>
                <a:cs typeface="Arial Black"/>
              </a:rPr>
              <a:t> </a:t>
            </a:r>
            <a:r>
              <a:rPr dirty="0" sz="2400" spc="-114">
                <a:latin typeface="Arial Black"/>
                <a:cs typeface="Arial Black"/>
              </a:rPr>
              <a:t>condition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200">
                <a:latin typeface="Arial Black"/>
                <a:cs typeface="Arial Black"/>
              </a:rPr>
              <a:t> </a:t>
            </a:r>
            <a:r>
              <a:rPr dirty="0" sz="2400" spc="-155">
                <a:latin typeface="Arial Black"/>
                <a:cs typeface="Arial Black"/>
              </a:rPr>
              <a:t>connected</a:t>
            </a:r>
            <a:r>
              <a:rPr dirty="0" sz="2400" spc="-200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on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40">
                <a:latin typeface="Arial Black"/>
                <a:cs typeface="Arial Black"/>
              </a:rPr>
              <a:t>schedule.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400" spc="-210">
                <a:solidFill>
                  <a:srgbClr val="892525"/>
                </a:solidFill>
                <a:latin typeface="Arial Black"/>
                <a:cs typeface="Arial Black"/>
              </a:rPr>
              <a:t>Reduces</a:t>
            </a:r>
            <a:r>
              <a:rPr dirty="0" sz="2400" spc="-19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50">
                <a:solidFill>
                  <a:srgbClr val="892525"/>
                </a:solidFill>
                <a:latin typeface="Arial Black"/>
                <a:cs typeface="Arial Black"/>
              </a:rPr>
              <a:t>machinery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55">
                <a:solidFill>
                  <a:srgbClr val="892525"/>
                </a:solidFill>
                <a:latin typeface="Arial Black"/>
                <a:cs typeface="Arial Black"/>
              </a:rPr>
              <a:t>downtime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35">
                <a:solidFill>
                  <a:srgbClr val="892525"/>
                </a:solidFill>
                <a:latin typeface="Arial Black"/>
                <a:cs typeface="Arial Black"/>
              </a:rPr>
              <a:t>and</a:t>
            </a:r>
            <a:r>
              <a:rPr dirty="0" sz="2400" spc="-19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30">
                <a:solidFill>
                  <a:srgbClr val="892525"/>
                </a:solidFill>
                <a:latin typeface="Arial Black"/>
                <a:cs typeface="Arial Black"/>
              </a:rPr>
              <a:t>operational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65">
                <a:solidFill>
                  <a:srgbClr val="892525"/>
                </a:solidFill>
                <a:latin typeface="Arial Black"/>
                <a:cs typeface="Arial Black"/>
              </a:rPr>
              <a:t>inefficiencies</a:t>
            </a:r>
            <a:endParaRPr sz="2400">
              <a:latin typeface="Arial Black"/>
              <a:cs typeface="Arial Black"/>
            </a:endParaRPr>
          </a:p>
          <a:p>
            <a:pPr marL="84455">
              <a:lnSpc>
                <a:spcPct val="100000"/>
              </a:lnSpc>
              <a:spcBef>
                <a:spcPts val="420"/>
              </a:spcBef>
            </a:pPr>
            <a:r>
              <a:rPr dirty="0" sz="2400" spc="-200">
                <a:latin typeface="Arial Black"/>
                <a:cs typeface="Arial Black"/>
              </a:rPr>
              <a:t>Ensures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30">
                <a:latin typeface="Arial Black"/>
                <a:cs typeface="Arial Black"/>
              </a:rPr>
              <a:t>timely</a:t>
            </a:r>
            <a:r>
              <a:rPr dirty="0" sz="2400" spc="-180">
                <a:latin typeface="Arial Black"/>
                <a:cs typeface="Arial Black"/>
              </a:rPr>
              <a:t> maintenance, reduces </a:t>
            </a:r>
            <a:r>
              <a:rPr dirty="0" sz="2400" spc="-190">
                <a:latin typeface="Arial Black"/>
                <a:cs typeface="Arial Black"/>
              </a:rPr>
              <a:t>breakdowns,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95">
                <a:latin typeface="Arial Black"/>
                <a:cs typeface="Arial Black"/>
              </a:rPr>
              <a:t>enhances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75">
                <a:latin typeface="Arial Black"/>
                <a:cs typeface="Arial Black"/>
              </a:rPr>
              <a:t>resource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0">
                <a:latin typeface="Arial Black"/>
                <a:cs typeface="Arial Black"/>
              </a:rPr>
              <a:t>planning.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Enables</a:t>
            </a:r>
            <a:r>
              <a:rPr dirty="0" sz="2400" spc="-17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10">
                <a:solidFill>
                  <a:srgbClr val="892525"/>
                </a:solidFill>
                <a:latin typeface="Arial Black"/>
                <a:cs typeface="Arial Black"/>
              </a:rPr>
              <a:t>informed</a:t>
            </a:r>
            <a:r>
              <a:rPr dirty="0" sz="2400" spc="-17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45">
                <a:solidFill>
                  <a:srgbClr val="892525"/>
                </a:solidFill>
                <a:latin typeface="Arial Black"/>
                <a:cs typeface="Arial Black"/>
              </a:rPr>
              <a:t>decision-</a:t>
            </a:r>
            <a:r>
              <a:rPr dirty="0" sz="2400" spc="-10">
                <a:solidFill>
                  <a:srgbClr val="892525"/>
                </a:solidFill>
                <a:latin typeface="Arial Black"/>
                <a:cs typeface="Arial Black"/>
              </a:rPr>
              <a:t>making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85">
                <a:latin typeface="Arial Black"/>
                <a:cs typeface="Arial Black"/>
              </a:rPr>
              <a:t>Real-</a:t>
            </a:r>
            <a:r>
              <a:rPr dirty="0" sz="2400" spc="-95">
                <a:latin typeface="Arial Black"/>
                <a:cs typeface="Arial Black"/>
              </a:rPr>
              <a:t>time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data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45">
                <a:latin typeface="Arial Black"/>
                <a:cs typeface="Arial Black"/>
              </a:rPr>
              <a:t>historical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25">
                <a:latin typeface="Arial Black"/>
                <a:cs typeface="Arial Black"/>
              </a:rPr>
              <a:t>reports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14">
                <a:latin typeface="Arial Black"/>
                <a:cs typeface="Arial Black"/>
              </a:rPr>
              <a:t>support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50">
                <a:latin typeface="Arial Black"/>
                <a:cs typeface="Arial Black"/>
              </a:rPr>
              <a:t>proactive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planning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140">
                <a:latin typeface="Arial Black"/>
                <a:cs typeface="Arial Black"/>
              </a:rPr>
              <a:t>performance</a:t>
            </a:r>
            <a:r>
              <a:rPr dirty="0" sz="2400" spc="-180">
                <a:latin typeface="Arial Black"/>
                <a:cs typeface="Arial Black"/>
              </a:rPr>
              <a:t> </a:t>
            </a:r>
            <a:r>
              <a:rPr dirty="0" sz="2400" spc="-25">
                <a:latin typeface="Arial Black"/>
                <a:cs typeface="Arial Black"/>
              </a:rPr>
              <a:t>tracking.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Arial Black"/>
              <a:cs typeface="Arial Black"/>
            </a:endParaRPr>
          </a:p>
          <a:p>
            <a:pPr marL="84455">
              <a:lnSpc>
                <a:spcPct val="100000"/>
              </a:lnSpc>
            </a:pPr>
            <a:r>
              <a:rPr dirty="0" sz="2400" spc="-175">
                <a:solidFill>
                  <a:srgbClr val="892525"/>
                </a:solidFill>
                <a:latin typeface="Arial Black"/>
                <a:cs typeface="Arial Black"/>
              </a:rPr>
              <a:t>Streamlines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10">
                <a:solidFill>
                  <a:srgbClr val="892525"/>
                </a:solidFill>
                <a:latin typeface="Arial Black"/>
                <a:cs typeface="Arial Black"/>
              </a:rPr>
              <a:t>inventory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35">
                <a:solidFill>
                  <a:srgbClr val="892525"/>
                </a:solidFill>
                <a:latin typeface="Arial Black"/>
                <a:cs typeface="Arial Black"/>
              </a:rPr>
              <a:t>and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55">
                <a:solidFill>
                  <a:srgbClr val="892525"/>
                </a:solidFill>
                <a:latin typeface="Arial Black"/>
                <a:cs typeface="Arial Black"/>
              </a:rPr>
              <a:t>material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60">
                <a:solidFill>
                  <a:srgbClr val="892525"/>
                </a:solidFill>
                <a:latin typeface="Arial Black"/>
                <a:cs typeface="Arial Black"/>
              </a:rPr>
              <a:t>management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55">
                <a:latin typeface="Arial Black"/>
                <a:cs typeface="Arial Black"/>
              </a:rPr>
              <a:t>Avoids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75">
                <a:latin typeface="Arial Black"/>
                <a:cs typeface="Arial Black"/>
              </a:rPr>
              <a:t>service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delays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due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05">
                <a:latin typeface="Arial Black"/>
                <a:cs typeface="Arial Black"/>
              </a:rPr>
              <a:t>to</a:t>
            </a:r>
            <a:r>
              <a:rPr dirty="0" sz="2400" spc="-195">
                <a:latin typeface="Arial Black"/>
                <a:cs typeface="Arial Black"/>
              </a:rPr>
              <a:t> missing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75">
                <a:latin typeface="Arial Black"/>
                <a:cs typeface="Arial Black"/>
              </a:rPr>
              <a:t>materials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25">
                <a:latin typeface="Arial Black"/>
                <a:cs typeface="Arial Black"/>
              </a:rPr>
              <a:t>through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30">
                <a:latin typeface="Arial Black"/>
                <a:cs typeface="Arial Black"/>
              </a:rPr>
              <a:t>timely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215">
                <a:latin typeface="Arial Black"/>
                <a:cs typeface="Arial Black"/>
              </a:rPr>
              <a:t>stock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20">
                <a:latin typeface="Arial Black"/>
                <a:cs typeface="Arial Black"/>
              </a:rPr>
              <a:t>monitoring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75">
                <a:latin typeface="Arial Black"/>
                <a:cs typeface="Arial Black"/>
              </a:rPr>
              <a:t>purchase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0">
                <a:latin typeface="Arial Black"/>
                <a:cs typeface="Arial Black"/>
              </a:rPr>
              <a:t>planning.</a:t>
            </a:r>
            <a:endParaRPr sz="2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400" spc="-130">
                <a:solidFill>
                  <a:srgbClr val="892525"/>
                </a:solidFill>
                <a:latin typeface="Arial Black"/>
                <a:cs typeface="Arial Black"/>
              </a:rPr>
              <a:t>Supports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240">
                <a:solidFill>
                  <a:srgbClr val="892525"/>
                </a:solidFill>
                <a:latin typeface="Arial Black"/>
                <a:cs typeface="Arial Black"/>
              </a:rPr>
              <a:t>a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75">
                <a:solidFill>
                  <a:srgbClr val="892525"/>
                </a:solidFill>
                <a:latin typeface="Arial Black"/>
                <a:cs typeface="Arial Black"/>
              </a:rPr>
              <a:t>sustainable</a:t>
            </a:r>
            <a:r>
              <a:rPr dirty="0" sz="2400" spc="-18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35">
                <a:solidFill>
                  <a:srgbClr val="892525"/>
                </a:solidFill>
                <a:latin typeface="Arial Black"/>
                <a:cs typeface="Arial Black"/>
              </a:rPr>
              <a:t>and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65">
                <a:solidFill>
                  <a:srgbClr val="892525"/>
                </a:solidFill>
                <a:latin typeface="Arial Black"/>
                <a:cs typeface="Arial Black"/>
              </a:rPr>
              <a:t>paperless</a:t>
            </a:r>
            <a:r>
              <a:rPr dirty="0" sz="2400" spc="-185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400" spc="-10">
                <a:solidFill>
                  <a:srgbClr val="892525"/>
                </a:solidFill>
                <a:latin typeface="Arial Black"/>
                <a:cs typeface="Arial Black"/>
              </a:rPr>
              <a:t>process</a:t>
            </a:r>
            <a:endParaRPr sz="2400">
              <a:latin typeface="Arial Black"/>
              <a:cs typeface="Arial Black"/>
            </a:endParaRPr>
          </a:p>
          <a:p>
            <a:pPr marL="84455">
              <a:lnSpc>
                <a:spcPct val="100000"/>
              </a:lnSpc>
              <a:spcBef>
                <a:spcPts val="420"/>
              </a:spcBef>
            </a:pPr>
            <a:r>
              <a:rPr dirty="0" sz="2400" spc="-155">
                <a:latin typeface="Arial Black"/>
                <a:cs typeface="Arial Black"/>
              </a:rPr>
              <a:t>follows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with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90">
                <a:latin typeface="Arial Black"/>
                <a:cs typeface="Arial Black"/>
              </a:rPr>
              <a:t>existing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environmental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60">
                <a:latin typeface="Arial Black"/>
                <a:cs typeface="Arial Black"/>
              </a:rPr>
              <a:t>standards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95">
                <a:latin typeface="Arial Black"/>
                <a:cs typeface="Arial Black"/>
              </a:rPr>
              <a:t>by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doing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254">
                <a:latin typeface="Arial Black"/>
                <a:cs typeface="Arial Black"/>
              </a:rPr>
              <a:t>away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65">
                <a:latin typeface="Arial Black"/>
                <a:cs typeface="Arial Black"/>
              </a:rPr>
              <a:t>with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20">
                <a:latin typeface="Arial Black"/>
                <a:cs typeface="Arial Black"/>
              </a:rPr>
              <a:t>the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requirement</a:t>
            </a:r>
            <a:r>
              <a:rPr dirty="0" sz="2400" spc="-190">
                <a:latin typeface="Arial Black"/>
                <a:cs typeface="Arial Black"/>
              </a:rPr>
              <a:t> </a:t>
            </a:r>
            <a:r>
              <a:rPr dirty="0" sz="2400" spc="-70">
                <a:latin typeface="Arial Black"/>
                <a:cs typeface="Arial Black"/>
              </a:rPr>
              <a:t>for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printed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90">
                <a:latin typeface="Arial Black"/>
                <a:cs typeface="Arial Black"/>
              </a:rPr>
              <a:t>logs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135">
                <a:latin typeface="Arial Black"/>
                <a:cs typeface="Arial Black"/>
              </a:rPr>
              <a:t>and</a:t>
            </a:r>
            <a:r>
              <a:rPr dirty="0" sz="2400" spc="-195">
                <a:latin typeface="Arial Black"/>
                <a:cs typeface="Arial Black"/>
              </a:rPr>
              <a:t> </a:t>
            </a:r>
            <a:r>
              <a:rPr dirty="0" sz="2400" spc="-30">
                <a:latin typeface="Arial Black"/>
                <a:cs typeface="Arial Black"/>
              </a:rPr>
              <a:t>forms.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8935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Conclution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pc="-80"/>
              <a:t>10899668-</a:t>
            </a:r>
            <a:r>
              <a:rPr dirty="0" spc="-25"/>
              <a:t>Panadura</a:t>
            </a:r>
            <a:r>
              <a:rPr dirty="0" spc="-240"/>
              <a:t> </a:t>
            </a:r>
            <a:r>
              <a:rPr dirty="0" spc="-100"/>
              <a:t>A</a:t>
            </a:r>
            <a:r>
              <a:rPr dirty="0" spc="-235"/>
              <a:t> </a:t>
            </a:r>
            <a:r>
              <a:rPr dirty="0" spc="-20"/>
              <a:t>Premathilaka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01900" y="0"/>
            <a:ext cx="3086100" cy="10283190"/>
          </a:xfrm>
          <a:custGeom>
            <a:avLst/>
            <a:gdLst/>
            <a:ahLst/>
            <a:cxnLst/>
            <a:rect l="l" t="t" r="r" b="b"/>
            <a:pathLst>
              <a:path w="3086100" h="10283190">
                <a:moveTo>
                  <a:pt x="3086101" y="10282986"/>
                </a:moveTo>
                <a:lnTo>
                  <a:pt x="0" y="10282986"/>
                </a:lnTo>
                <a:lnTo>
                  <a:pt x="0" y="0"/>
                </a:lnTo>
                <a:lnTo>
                  <a:pt x="3086101" y="0"/>
                </a:lnTo>
                <a:lnTo>
                  <a:pt x="3086101" y="1028298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21" y="832457"/>
            <a:ext cx="4318635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  <a:tabLst>
                <a:tab pos="4305300" algn="l"/>
              </a:tabLst>
            </a:pPr>
            <a:r>
              <a:rPr dirty="0" sz="4300" spc="520" b="1">
                <a:latin typeface="Calibri"/>
                <a:cs typeface="Calibri"/>
              </a:rPr>
              <a:t>PROBLEM </a:t>
            </a:r>
            <a:r>
              <a:rPr dirty="0" u="heavy" sz="4300" spc="5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STATEMENT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02767" y="0"/>
            <a:ext cx="14197965" cy="10287000"/>
            <a:chOff x="1002767" y="0"/>
            <a:chExt cx="14197965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1028721" y="218681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6745" y="0"/>
              <a:ext cx="5943599" cy="102869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67" y="2804208"/>
              <a:ext cx="104775" cy="1047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67" y="4087382"/>
              <a:ext cx="104775" cy="1047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67" y="5780394"/>
              <a:ext cx="104775" cy="1047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67" y="7473436"/>
              <a:ext cx="104775" cy="10477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68525" y="2603504"/>
            <a:ext cx="7196455" cy="5923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82905">
              <a:lnSpc>
                <a:spcPct val="114399"/>
              </a:lnSpc>
              <a:spcBef>
                <a:spcPts val="100"/>
              </a:spcBef>
            </a:pPr>
            <a:r>
              <a:rPr dirty="0" sz="2350" spc="-40">
                <a:latin typeface="Arial Black"/>
                <a:cs typeface="Arial Black"/>
              </a:rPr>
              <a:t>Manual</a:t>
            </a:r>
            <a:r>
              <a:rPr dirty="0" sz="2350" spc="-160">
                <a:latin typeface="Arial Black"/>
                <a:cs typeface="Arial Black"/>
              </a:rPr>
              <a:t> </a:t>
            </a:r>
            <a:r>
              <a:rPr dirty="0" sz="2350" spc="-90">
                <a:latin typeface="Arial Black"/>
                <a:cs typeface="Arial Black"/>
              </a:rPr>
              <a:t>tracking</a:t>
            </a:r>
            <a:r>
              <a:rPr dirty="0" sz="2350" spc="-95">
                <a:latin typeface="Arial Black"/>
                <a:cs typeface="Arial Black"/>
              </a:rPr>
              <a:t> </a:t>
            </a:r>
            <a:r>
              <a:rPr dirty="0" sz="2350" spc="-254">
                <a:latin typeface="Arial Black"/>
                <a:cs typeface="Arial Black"/>
              </a:rPr>
              <a:t>of</a:t>
            </a:r>
            <a:r>
              <a:rPr dirty="0" sz="2350" spc="60">
                <a:latin typeface="Arial Black"/>
                <a:cs typeface="Arial Black"/>
              </a:rPr>
              <a:t> </a:t>
            </a:r>
            <a:r>
              <a:rPr dirty="0" sz="2350" spc="-45">
                <a:latin typeface="Arial Black"/>
                <a:cs typeface="Arial Black"/>
              </a:rPr>
              <a:t>machinery</a:t>
            </a:r>
            <a:r>
              <a:rPr dirty="0" sz="2350" spc="-65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maintenance </a:t>
            </a:r>
            <a:r>
              <a:rPr dirty="0" sz="2350" spc="-45">
                <a:latin typeface="Arial Black"/>
                <a:cs typeface="Arial Black"/>
              </a:rPr>
              <a:t>using</a:t>
            </a:r>
            <a:r>
              <a:rPr dirty="0" sz="2350" spc="-235">
                <a:latin typeface="Arial Black"/>
                <a:cs typeface="Arial Black"/>
              </a:rPr>
              <a:t> </a:t>
            </a:r>
            <a:r>
              <a:rPr dirty="0" sz="2350" spc="-60">
                <a:latin typeface="Arial Black"/>
                <a:cs typeface="Arial Black"/>
              </a:rPr>
              <a:t>physical</a:t>
            </a:r>
            <a:r>
              <a:rPr dirty="0" sz="2350" spc="-235">
                <a:latin typeface="Arial Black"/>
                <a:cs typeface="Arial Black"/>
              </a:rPr>
              <a:t> </a:t>
            </a:r>
            <a:r>
              <a:rPr dirty="0" sz="2350" spc="75">
                <a:latin typeface="Arial Black"/>
                <a:cs typeface="Arial Black"/>
              </a:rPr>
              <a:t>paper-</a:t>
            </a:r>
            <a:r>
              <a:rPr dirty="0" sz="2350" spc="-45">
                <a:latin typeface="Arial Black"/>
                <a:cs typeface="Arial Black"/>
              </a:rPr>
              <a:t>based</a:t>
            </a:r>
            <a:r>
              <a:rPr dirty="0" sz="2350" spc="-229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system.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350">
              <a:latin typeface="Arial Black"/>
              <a:cs typeface="Arial Black"/>
            </a:endParaRPr>
          </a:p>
          <a:p>
            <a:pPr algn="just" marL="12700" marR="327660">
              <a:lnSpc>
                <a:spcPct val="114399"/>
              </a:lnSpc>
            </a:pPr>
            <a:r>
              <a:rPr dirty="0" sz="2350">
                <a:latin typeface="Arial Black"/>
                <a:cs typeface="Arial Black"/>
              </a:rPr>
              <a:t>Supervisors</a:t>
            </a:r>
            <a:r>
              <a:rPr dirty="0" sz="2350" spc="370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struggle</a:t>
            </a:r>
            <a:r>
              <a:rPr dirty="0" sz="2350" spc="375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to</a:t>
            </a:r>
            <a:r>
              <a:rPr dirty="0" sz="2350" spc="370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monitor</a:t>
            </a:r>
            <a:r>
              <a:rPr dirty="0" sz="2350" spc="370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machine </a:t>
            </a:r>
            <a:r>
              <a:rPr dirty="0" sz="2350" spc="-30">
                <a:latin typeface="Arial Black"/>
                <a:cs typeface="Arial Black"/>
              </a:rPr>
              <a:t>status,</a:t>
            </a:r>
            <a:r>
              <a:rPr dirty="0" sz="2350" spc="-55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assign</a:t>
            </a:r>
            <a:r>
              <a:rPr dirty="0" sz="2350" spc="-55">
                <a:latin typeface="Arial Black"/>
                <a:cs typeface="Arial Black"/>
              </a:rPr>
              <a:t> </a:t>
            </a:r>
            <a:r>
              <a:rPr dirty="0" sz="2350" spc="-25">
                <a:latin typeface="Arial Black"/>
                <a:cs typeface="Arial Black"/>
              </a:rPr>
              <a:t>tasks</a:t>
            </a:r>
            <a:r>
              <a:rPr dirty="0" sz="2350" spc="-50">
                <a:latin typeface="Arial Black"/>
                <a:cs typeface="Arial Black"/>
              </a:rPr>
              <a:t> </a:t>
            </a:r>
            <a:r>
              <a:rPr dirty="0" sz="2350" spc="-60">
                <a:latin typeface="Arial Black"/>
                <a:cs typeface="Arial Black"/>
              </a:rPr>
              <a:t>efficiently,</a:t>
            </a:r>
            <a:r>
              <a:rPr dirty="0" sz="2350" spc="-55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and</a:t>
            </a:r>
            <a:r>
              <a:rPr dirty="0" sz="2350" spc="-50">
                <a:latin typeface="Arial Black"/>
                <a:cs typeface="Arial Black"/>
              </a:rPr>
              <a:t> </a:t>
            </a:r>
            <a:r>
              <a:rPr dirty="0" sz="2350" spc="-25">
                <a:latin typeface="Arial Black"/>
                <a:cs typeface="Arial Black"/>
              </a:rPr>
              <a:t>ensure </a:t>
            </a:r>
            <a:r>
              <a:rPr dirty="0" sz="2350" spc="-45">
                <a:latin typeface="Arial Black"/>
                <a:cs typeface="Arial Black"/>
              </a:rPr>
              <a:t>maintenance</a:t>
            </a:r>
            <a:r>
              <a:rPr dirty="0" sz="2350" spc="-229">
                <a:latin typeface="Arial Black"/>
                <a:cs typeface="Arial Black"/>
              </a:rPr>
              <a:t> </a:t>
            </a:r>
            <a:r>
              <a:rPr dirty="0" sz="2350" spc="-90">
                <a:latin typeface="Arial Black"/>
                <a:cs typeface="Arial Black"/>
              </a:rPr>
              <a:t>schedules</a:t>
            </a:r>
            <a:r>
              <a:rPr dirty="0" sz="2350" spc="-229">
                <a:latin typeface="Arial Black"/>
                <a:cs typeface="Arial Black"/>
              </a:rPr>
              <a:t> </a:t>
            </a:r>
            <a:r>
              <a:rPr dirty="0" sz="2350" spc="-55">
                <a:latin typeface="Arial Black"/>
                <a:cs typeface="Arial Black"/>
              </a:rPr>
              <a:t>are</a:t>
            </a:r>
            <a:r>
              <a:rPr dirty="0" sz="2350" spc="-229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followed.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350">
              <a:latin typeface="Arial Black"/>
              <a:cs typeface="Arial Black"/>
            </a:endParaRPr>
          </a:p>
          <a:p>
            <a:pPr algn="just" marL="12700" marR="562610">
              <a:lnSpc>
                <a:spcPct val="114399"/>
              </a:lnSpc>
            </a:pPr>
            <a:r>
              <a:rPr dirty="0" sz="2350" spc="-120">
                <a:latin typeface="Arial Black"/>
                <a:cs typeface="Arial Black"/>
              </a:rPr>
              <a:t>Technicians</a:t>
            </a:r>
            <a:r>
              <a:rPr dirty="0" sz="2350" spc="-75">
                <a:latin typeface="Arial Black"/>
                <a:cs typeface="Arial Black"/>
              </a:rPr>
              <a:t> </a:t>
            </a:r>
            <a:r>
              <a:rPr dirty="0" sz="2350" spc="-150">
                <a:latin typeface="Arial Black"/>
                <a:cs typeface="Arial Black"/>
              </a:rPr>
              <a:t>face</a:t>
            </a:r>
            <a:r>
              <a:rPr dirty="0" sz="2350" spc="-50">
                <a:latin typeface="Arial Black"/>
                <a:cs typeface="Arial Black"/>
              </a:rPr>
              <a:t> </a:t>
            </a:r>
            <a:r>
              <a:rPr dirty="0" sz="2350" spc="-75">
                <a:latin typeface="Arial Black"/>
                <a:cs typeface="Arial Black"/>
              </a:rPr>
              <a:t>delays </a:t>
            </a:r>
            <a:r>
              <a:rPr dirty="0" sz="2350" spc="-20">
                <a:latin typeface="Arial Black"/>
                <a:cs typeface="Arial Black"/>
              </a:rPr>
              <a:t>and</a:t>
            </a:r>
            <a:r>
              <a:rPr dirty="0" sz="2350" spc="-70">
                <a:latin typeface="Arial Black"/>
                <a:cs typeface="Arial Black"/>
              </a:rPr>
              <a:t> </a:t>
            </a:r>
            <a:r>
              <a:rPr dirty="0" sz="2350" spc="-95">
                <a:latin typeface="Arial Black"/>
                <a:cs typeface="Arial Black"/>
              </a:rPr>
              <a:t>confusion</a:t>
            </a:r>
            <a:r>
              <a:rPr dirty="0" sz="2350" spc="-65">
                <a:latin typeface="Arial Black"/>
                <a:cs typeface="Arial Black"/>
              </a:rPr>
              <a:t> </a:t>
            </a:r>
            <a:r>
              <a:rPr dirty="0" sz="2350" spc="-25">
                <a:latin typeface="Arial Black"/>
                <a:cs typeface="Arial Black"/>
              </a:rPr>
              <a:t>due </a:t>
            </a:r>
            <a:r>
              <a:rPr dirty="0" sz="2350" spc="-275">
                <a:latin typeface="Arial Black"/>
                <a:cs typeface="Arial Black"/>
              </a:rPr>
              <a:t>to</a:t>
            </a:r>
            <a:r>
              <a:rPr dirty="0" sz="2350" spc="80">
                <a:latin typeface="Arial Black"/>
                <a:cs typeface="Arial Black"/>
              </a:rPr>
              <a:t> </a:t>
            </a:r>
            <a:r>
              <a:rPr dirty="0" sz="2350" spc="-75">
                <a:latin typeface="Arial Black"/>
                <a:cs typeface="Arial Black"/>
              </a:rPr>
              <a:t>missing,</a:t>
            </a:r>
            <a:r>
              <a:rPr dirty="0" sz="2350" spc="-125">
                <a:latin typeface="Arial Black"/>
                <a:cs typeface="Arial Black"/>
              </a:rPr>
              <a:t> </a:t>
            </a:r>
            <a:r>
              <a:rPr dirty="0" sz="2350" spc="-85">
                <a:latin typeface="Arial Black"/>
                <a:cs typeface="Arial Black"/>
              </a:rPr>
              <a:t>inaccurate,</a:t>
            </a:r>
            <a:r>
              <a:rPr dirty="0" sz="2350" spc="-114">
                <a:latin typeface="Arial Black"/>
                <a:cs typeface="Arial Black"/>
              </a:rPr>
              <a:t> </a:t>
            </a:r>
            <a:r>
              <a:rPr dirty="0" sz="2350" spc="-220">
                <a:latin typeface="Arial Black"/>
                <a:cs typeface="Arial Black"/>
              </a:rPr>
              <a:t>or</a:t>
            </a:r>
            <a:r>
              <a:rPr dirty="0" sz="2350" spc="30">
                <a:latin typeface="Arial Black"/>
                <a:cs typeface="Arial Black"/>
              </a:rPr>
              <a:t> </a:t>
            </a:r>
            <a:r>
              <a:rPr dirty="0" sz="2350" spc="-60">
                <a:latin typeface="Arial Black"/>
                <a:cs typeface="Arial Black"/>
              </a:rPr>
              <a:t>outdated</a:t>
            </a:r>
            <a:r>
              <a:rPr dirty="0" sz="2350" spc="-95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service records.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2350">
              <a:latin typeface="Arial Black"/>
              <a:cs typeface="Arial Black"/>
            </a:endParaRPr>
          </a:p>
          <a:p>
            <a:pPr marL="12700" marR="5080">
              <a:lnSpc>
                <a:spcPct val="114399"/>
              </a:lnSpc>
            </a:pPr>
            <a:r>
              <a:rPr dirty="0" sz="2350" spc="-65">
                <a:latin typeface="Arial Black"/>
                <a:cs typeface="Arial Black"/>
              </a:rPr>
              <a:t>Inventory</a:t>
            </a:r>
            <a:r>
              <a:rPr dirty="0" sz="2350" spc="-225">
                <a:latin typeface="Arial Black"/>
                <a:cs typeface="Arial Black"/>
              </a:rPr>
              <a:t> </a:t>
            </a:r>
            <a:r>
              <a:rPr dirty="0" sz="2350" spc="-100">
                <a:latin typeface="Arial Black"/>
                <a:cs typeface="Arial Black"/>
              </a:rPr>
              <a:t>Employees</a:t>
            </a:r>
            <a:r>
              <a:rPr dirty="0" sz="2350" spc="-225">
                <a:latin typeface="Arial Black"/>
                <a:cs typeface="Arial Black"/>
              </a:rPr>
              <a:t> </a:t>
            </a:r>
            <a:r>
              <a:rPr dirty="0" sz="2350" spc="-25">
                <a:latin typeface="Arial Black"/>
                <a:cs typeface="Arial Black"/>
              </a:rPr>
              <a:t>have</a:t>
            </a:r>
            <a:r>
              <a:rPr dirty="0" sz="2350" spc="-225">
                <a:latin typeface="Arial Black"/>
                <a:cs typeface="Arial Black"/>
              </a:rPr>
              <a:t> </a:t>
            </a:r>
            <a:r>
              <a:rPr dirty="0" sz="2350" spc="-70">
                <a:latin typeface="Arial Black"/>
                <a:cs typeface="Arial Black"/>
              </a:rPr>
              <a:t>difficulty</a:t>
            </a:r>
            <a:r>
              <a:rPr dirty="0" sz="2350" spc="-220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tracking </a:t>
            </a:r>
            <a:r>
              <a:rPr dirty="0" sz="2350" spc="-45">
                <a:latin typeface="Arial Black"/>
                <a:cs typeface="Arial Black"/>
              </a:rPr>
              <a:t>material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130">
                <a:latin typeface="Arial Black"/>
                <a:cs typeface="Arial Black"/>
              </a:rPr>
              <a:t>stock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100">
                <a:latin typeface="Arial Black"/>
                <a:cs typeface="Arial Black"/>
              </a:rPr>
              <a:t>levels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>
                <a:latin typeface="Arial Black"/>
                <a:cs typeface="Arial Black"/>
              </a:rPr>
              <a:t>and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45">
                <a:latin typeface="Arial Black"/>
                <a:cs typeface="Arial Black"/>
              </a:rPr>
              <a:t>responding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95">
                <a:latin typeface="Arial Black"/>
                <a:cs typeface="Arial Black"/>
              </a:rPr>
              <a:t>to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urgent </a:t>
            </a:r>
            <a:r>
              <a:rPr dirty="0" sz="2350" spc="-45">
                <a:latin typeface="Arial Black"/>
                <a:cs typeface="Arial Black"/>
              </a:rPr>
              <a:t>maintenance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85">
                <a:latin typeface="Arial Black"/>
                <a:cs typeface="Arial Black"/>
              </a:rPr>
              <a:t>requests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85">
                <a:latin typeface="Arial Black"/>
                <a:cs typeface="Arial Black"/>
              </a:rPr>
              <a:t>without</a:t>
            </a:r>
            <a:r>
              <a:rPr dirty="0" sz="2350" spc="-235">
                <a:latin typeface="Arial Black"/>
                <a:cs typeface="Arial Black"/>
              </a:rPr>
              <a:t> </a:t>
            </a:r>
            <a:r>
              <a:rPr dirty="0" sz="2350" spc="65">
                <a:latin typeface="Arial Black"/>
                <a:cs typeface="Arial Black"/>
              </a:rPr>
              <a:t>real-</a:t>
            </a:r>
            <a:r>
              <a:rPr dirty="0" sz="2350" spc="-60">
                <a:latin typeface="Arial Black"/>
                <a:cs typeface="Arial Black"/>
              </a:rPr>
              <a:t>time</a:t>
            </a:r>
            <a:r>
              <a:rPr dirty="0" sz="2350" spc="-240">
                <a:latin typeface="Arial Black"/>
                <a:cs typeface="Arial Black"/>
              </a:rPr>
              <a:t> </a:t>
            </a:r>
            <a:r>
              <a:rPr dirty="0" sz="2350" spc="-10">
                <a:latin typeface="Arial Black"/>
                <a:cs typeface="Arial Black"/>
              </a:rPr>
              <a:t>data.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531" y="9755757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9500235" cy="10279380"/>
            </a:xfrm>
            <a:custGeom>
              <a:avLst/>
              <a:gdLst/>
              <a:ahLst/>
              <a:cxnLst/>
              <a:rect l="l" t="t" r="r" b="b"/>
              <a:pathLst>
                <a:path w="9500235" h="10279380">
                  <a:moveTo>
                    <a:pt x="9499616" y="10278881"/>
                  </a:moveTo>
                  <a:lnTo>
                    <a:pt x="0" y="10278881"/>
                  </a:lnTo>
                  <a:lnTo>
                    <a:pt x="0" y="0"/>
                  </a:lnTo>
                  <a:lnTo>
                    <a:pt x="9499616" y="0"/>
                  </a:lnTo>
                  <a:lnTo>
                    <a:pt x="9499616" y="10278881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843249"/>
            <a:ext cx="5807710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94375" algn="l"/>
              </a:tabLst>
            </a:pPr>
            <a:r>
              <a:rPr dirty="0" u="heavy" sz="4300" spc="56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OBJECTIVES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257300" y="1216618"/>
            <a:ext cx="16653510" cy="7861300"/>
            <a:chOff x="1257300" y="1216618"/>
            <a:chExt cx="16653510" cy="78613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39" y="2287063"/>
              <a:ext cx="104775" cy="1047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300" y="3637193"/>
              <a:ext cx="104775" cy="1047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391" y="4750780"/>
              <a:ext cx="104775" cy="1047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639" y="6144478"/>
              <a:ext cx="104775" cy="1047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1762" y="1298996"/>
              <a:ext cx="7439131" cy="768617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291846" y="1216618"/>
              <a:ext cx="7619365" cy="7861300"/>
            </a:xfrm>
            <a:custGeom>
              <a:avLst/>
              <a:gdLst/>
              <a:ahLst/>
              <a:cxnLst/>
              <a:rect l="l" t="t" r="r" b="b"/>
              <a:pathLst>
                <a:path w="7619365" h="7861300">
                  <a:moveTo>
                    <a:pt x="6405717" y="12700"/>
                  </a:moveTo>
                  <a:lnTo>
                    <a:pt x="1213220" y="12700"/>
                  </a:lnTo>
                  <a:lnTo>
                    <a:pt x="1260939" y="0"/>
                  </a:lnTo>
                  <a:lnTo>
                    <a:pt x="6357997" y="0"/>
                  </a:lnTo>
                  <a:lnTo>
                    <a:pt x="6405717" y="12700"/>
                  </a:lnTo>
                  <a:close/>
                </a:path>
                <a:path w="7619365" h="7861300">
                  <a:moveTo>
                    <a:pt x="6499687" y="25400"/>
                  </a:moveTo>
                  <a:lnTo>
                    <a:pt x="1119253" y="25400"/>
                  </a:lnTo>
                  <a:lnTo>
                    <a:pt x="1165982" y="12700"/>
                  </a:lnTo>
                  <a:lnTo>
                    <a:pt x="6452957" y="12700"/>
                  </a:lnTo>
                  <a:lnTo>
                    <a:pt x="6499687" y="25400"/>
                  </a:lnTo>
                  <a:close/>
                </a:path>
                <a:path w="7619365" h="7861300">
                  <a:moveTo>
                    <a:pt x="6499687" y="7848600"/>
                  </a:moveTo>
                  <a:lnTo>
                    <a:pt x="1119253" y="7848600"/>
                  </a:lnTo>
                  <a:lnTo>
                    <a:pt x="938008" y="7797800"/>
                  </a:lnTo>
                  <a:lnTo>
                    <a:pt x="851196" y="7772400"/>
                  </a:lnTo>
                  <a:lnTo>
                    <a:pt x="808844" y="7747000"/>
                  </a:lnTo>
                  <a:lnTo>
                    <a:pt x="767233" y="7734300"/>
                  </a:lnTo>
                  <a:lnTo>
                    <a:pt x="726392" y="7708900"/>
                  </a:lnTo>
                  <a:lnTo>
                    <a:pt x="686352" y="7683500"/>
                  </a:lnTo>
                  <a:lnTo>
                    <a:pt x="647139" y="7670800"/>
                  </a:lnTo>
                  <a:lnTo>
                    <a:pt x="608784" y="7645400"/>
                  </a:lnTo>
                  <a:lnTo>
                    <a:pt x="571316" y="7620000"/>
                  </a:lnTo>
                  <a:lnTo>
                    <a:pt x="534763" y="7594600"/>
                  </a:lnTo>
                  <a:lnTo>
                    <a:pt x="499155" y="7556500"/>
                  </a:lnTo>
                  <a:lnTo>
                    <a:pt x="464521" y="7531100"/>
                  </a:lnTo>
                  <a:lnTo>
                    <a:pt x="430889" y="7505700"/>
                  </a:lnTo>
                  <a:lnTo>
                    <a:pt x="398289" y="7467600"/>
                  </a:lnTo>
                  <a:lnTo>
                    <a:pt x="366750" y="7442200"/>
                  </a:lnTo>
                  <a:lnTo>
                    <a:pt x="336300" y="7404100"/>
                  </a:lnTo>
                  <a:lnTo>
                    <a:pt x="306969" y="7366000"/>
                  </a:lnTo>
                  <a:lnTo>
                    <a:pt x="278786" y="7327900"/>
                  </a:lnTo>
                  <a:lnTo>
                    <a:pt x="251780" y="7302500"/>
                  </a:lnTo>
                  <a:lnTo>
                    <a:pt x="225980" y="7264400"/>
                  </a:lnTo>
                  <a:lnTo>
                    <a:pt x="201414" y="7226300"/>
                  </a:lnTo>
                  <a:lnTo>
                    <a:pt x="178113" y="7175500"/>
                  </a:lnTo>
                  <a:lnTo>
                    <a:pt x="156104" y="7137400"/>
                  </a:lnTo>
                  <a:lnTo>
                    <a:pt x="135417" y="7099300"/>
                  </a:lnTo>
                  <a:lnTo>
                    <a:pt x="116082" y="7061200"/>
                  </a:lnTo>
                  <a:lnTo>
                    <a:pt x="98126" y="7010400"/>
                  </a:lnTo>
                  <a:lnTo>
                    <a:pt x="81580" y="6972300"/>
                  </a:lnTo>
                  <a:lnTo>
                    <a:pt x="66471" y="6934200"/>
                  </a:lnTo>
                  <a:lnTo>
                    <a:pt x="52830" y="6883400"/>
                  </a:lnTo>
                  <a:lnTo>
                    <a:pt x="40685" y="6845300"/>
                  </a:lnTo>
                  <a:lnTo>
                    <a:pt x="30065" y="6794500"/>
                  </a:lnTo>
                  <a:lnTo>
                    <a:pt x="20999" y="6743700"/>
                  </a:lnTo>
                  <a:lnTo>
                    <a:pt x="13517" y="6705600"/>
                  </a:lnTo>
                  <a:lnTo>
                    <a:pt x="7646" y="6654800"/>
                  </a:lnTo>
                  <a:lnTo>
                    <a:pt x="3417" y="6604000"/>
                  </a:lnTo>
                  <a:lnTo>
                    <a:pt x="859" y="6553200"/>
                  </a:lnTo>
                  <a:lnTo>
                    <a:pt x="0" y="6515100"/>
                  </a:lnTo>
                  <a:lnTo>
                    <a:pt x="0" y="1358900"/>
                  </a:lnTo>
                  <a:lnTo>
                    <a:pt x="859" y="1308100"/>
                  </a:lnTo>
                  <a:lnTo>
                    <a:pt x="3417" y="1257300"/>
                  </a:lnTo>
                  <a:lnTo>
                    <a:pt x="7646" y="1206500"/>
                  </a:lnTo>
                  <a:lnTo>
                    <a:pt x="13517" y="1168400"/>
                  </a:lnTo>
                  <a:lnTo>
                    <a:pt x="20999" y="1117600"/>
                  </a:lnTo>
                  <a:lnTo>
                    <a:pt x="30065" y="1066800"/>
                  </a:lnTo>
                  <a:lnTo>
                    <a:pt x="40685" y="1028700"/>
                  </a:lnTo>
                  <a:lnTo>
                    <a:pt x="52830" y="977900"/>
                  </a:lnTo>
                  <a:lnTo>
                    <a:pt x="66471" y="939800"/>
                  </a:lnTo>
                  <a:lnTo>
                    <a:pt x="81580" y="889000"/>
                  </a:lnTo>
                  <a:lnTo>
                    <a:pt x="98126" y="850900"/>
                  </a:lnTo>
                  <a:lnTo>
                    <a:pt x="116082" y="812800"/>
                  </a:lnTo>
                  <a:lnTo>
                    <a:pt x="135417" y="762000"/>
                  </a:lnTo>
                  <a:lnTo>
                    <a:pt x="156104" y="723900"/>
                  </a:lnTo>
                  <a:lnTo>
                    <a:pt x="178113" y="685800"/>
                  </a:lnTo>
                  <a:lnTo>
                    <a:pt x="201414" y="647700"/>
                  </a:lnTo>
                  <a:lnTo>
                    <a:pt x="225980" y="609600"/>
                  </a:lnTo>
                  <a:lnTo>
                    <a:pt x="251780" y="571500"/>
                  </a:lnTo>
                  <a:lnTo>
                    <a:pt x="278786" y="533400"/>
                  </a:lnTo>
                  <a:lnTo>
                    <a:pt x="306969" y="495300"/>
                  </a:lnTo>
                  <a:lnTo>
                    <a:pt x="336300" y="457200"/>
                  </a:lnTo>
                  <a:lnTo>
                    <a:pt x="366750" y="431800"/>
                  </a:lnTo>
                  <a:lnTo>
                    <a:pt x="398289" y="393700"/>
                  </a:lnTo>
                  <a:lnTo>
                    <a:pt x="430889" y="368300"/>
                  </a:lnTo>
                  <a:lnTo>
                    <a:pt x="464521" y="330200"/>
                  </a:lnTo>
                  <a:lnTo>
                    <a:pt x="499155" y="304800"/>
                  </a:lnTo>
                  <a:lnTo>
                    <a:pt x="534763" y="279400"/>
                  </a:lnTo>
                  <a:lnTo>
                    <a:pt x="571316" y="254000"/>
                  </a:lnTo>
                  <a:lnTo>
                    <a:pt x="608784" y="228600"/>
                  </a:lnTo>
                  <a:lnTo>
                    <a:pt x="647139" y="203200"/>
                  </a:lnTo>
                  <a:lnTo>
                    <a:pt x="686352" y="177800"/>
                  </a:lnTo>
                  <a:lnTo>
                    <a:pt x="726392" y="152400"/>
                  </a:lnTo>
                  <a:lnTo>
                    <a:pt x="767233" y="139700"/>
                  </a:lnTo>
                  <a:lnTo>
                    <a:pt x="808844" y="114300"/>
                  </a:lnTo>
                  <a:lnTo>
                    <a:pt x="851196" y="101600"/>
                  </a:lnTo>
                  <a:lnTo>
                    <a:pt x="894260" y="76200"/>
                  </a:lnTo>
                  <a:lnTo>
                    <a:pt x="1073062" y="25400"/>
                  </a:lnTo>
                  <a:lnTo>
                    <a:pt x="6545879" y="25400"/>
                  </a:lnTo>
                  <a:lnTo>
                    <a:pt x="6724684" y="76200"/>
                  </a:lnTo>
                  <a:lnTo>
                    <a:pt x="6767749" y="101600"/>
                  </a:lnTo>
                  <a:lnTo>
                    <a:pt x="6810101" y="114300"/>
                  </a:lnTo>
                  <a:lnTo>
                    <a:pt x="6851712" y="139700"/>
                  </a:lnTo>
                  <a:lnTo>
                    <a:pt x="6892553" y="152400"/>
                  </a:lnTo>
                  <a:lnTo>
                    <a:pt x="6932594" y="177800"/>
                  </a:lnTo>
                  <a:lnTo>
                    <a:pt x="1261285" y="177800"/>
                  </a:lnTo>
                  <a:lnTo>
                    <a:pt x="1213850" y="190500"/>
                  </a:lnTo>
                  <a:lnTo>
                    <a:pt x="1166981" y="190500"/>
                  </a:lnTo>
                  <a:lnTo>
                    <a:pt x="1075096" y="215900"/>
                  </a:lnTo>
                  <a:lnTo>
                    <a:pt x="899806" y="266700"/>
                  </a:lnTo>
                  <a:lnTo>
                    <a:pt x="857973" y="292100"/>
                  </a:lnTo>
                  <a:lnTo>
                    <a:pt x="817013" y="304800"/>
                  </a:lnTo>
                  <a:lnTo>
                    <a:pt x="776964" y="330200"/>
                  </a:lnTo>
                  <a:lnTo>
                    <a:pt x="737864" y="355600"/>
                  </a:lnTo>
                  <a:lnTo>
                    <a:pt x="699752" y="381000"/>
                  </a:lnTo>
                  <a:lnTo>
                    <a:pt x="662665" y="406400"/>
                  </a:lnTo>
                  <a:lnTo>
                    <a:pt x="626642" y="431800"/>
                  </a:lnTo>
                  <a:lnTo>
                    <a:pt x="591722" y="457200"/>
                  </a:lnTo>
                  <a:lnTo>
                    <a:pt x="557942" y="495300"/>
                  </a:lnTo>
                  <a:lnTo>
                    <a:pt x="525341" y="520700"/>
                  </a:lnTo>
                  <a:lnTo>
                    <a:pt x="493957" y="558800"/>
                  </a:lnTo>
                  <a:lnTo>
                    <a:pt x="463829" y="584200"/>
                  </a:lnTo>
                  <a:lnTo>
                    <a:pt x="434994" y="622300"/>
                  </a:lnTo>
                  <a:lnTo>
                    <a:pt x="407491" y="660400"/>
                  </a:lnTo>
                  <a:lnTo>
                    <a:pt x="381358" y="698500"/>
                  </a:lnTo>
                  <a:lnTo>
                    <a:pt x="356634" y="736600"/>
                  </a:lnTo>
                  <a:lnTo>
                    <a:pt x="333357" y="774700"/>
                  </a:lnTo>
                  <a:lnTo>
                    <a:pt x="311565" y="812800"/>
                  </a:lnTo>
                  <a:lnTo>
                    <a:pt x="291296" y="850900"/>
                  </a:lnTo>
                  <a:lnTo>
                    <a:pt x="272589" y="901700"/>
                  </a:lnTo>
                  <a:lnTo>
                    <a:pt x="255482" y="939800"/>
                  </a:lnTo>
                  <a:lnTo>
                    <a:pt x="240013" y="990600"/>
                  </a:lnTo>
                  <a:lnTo>
                    <a:pt x="226220" y="1028700"/>
                  </a:lnTo>
                  <a:lnTo>
                    <a:pt x="214143" y="1079500"/>
                  </a:lnTo>
                  <a:lnTo>
                    <a:pt x="203818" y="1117600"/>
                  </a:lnTo>
                  <a:lnTo>
                    <a:pt x="195285" y="1168400"/>
                  </a:lnTo>
                  <a:lnTo>
                    <a:pt x="188581" y="1206500"/>
                  </a:lnTo>
                  <a:lnTo>
                    <a:pt x="183746" y="1257300"/>
                  </a:lnTo>
                  <a:lnTo>
                    <a:pt x="180816" y="1308100"/>
                  </a:lnTo>
                  <a:lnTo>
                    <a:pt x="179831" y="1358900"/>
                  </a:lnTo>
                  <a:lnTo>
                    <a:pt x="179831" y="6502400"/>
                  </a:lnTo>
                  <a:lnTo>
                    <a:pt x="180816" y="6553200"/>
                  </a:lnTo>
                  <a:lnTo>
                    <a:pt x="183746" y="6604000"/>
                  </a:lnTo>
                  <a:lnTo>
                    <a:pt x="188581" y="6654800"/>
                  </a:lnTo>
                  <a:lnTo>
                    <a:pt x="195285" y="6692900"/>
                  </a:lnTo>
                  <a:lnTo>
                    <a:pt x="203818" y="6743700"/>
                  </a:lnTo>
                  <a:lnTo>
                    <a:pt x="214143" y="6794500"/>
                  </a:lnTo>
                  <a:lnTo>
                    <a:pt x="226220" y="6832600"/>
                  </a:lnTo>
                  <a:lnTo>
                    <a:pt x="240013" y="6883400"/>
                  </a:lnTo>
                  <a:lnTo>
                    <a:pt x="255482" y="6921500"/>
                  </a:lnTo>
                  <a:lnTo>
                    <a:pt x="272589" y="6972300"/>
                  </a:lnTo>
                  <a:lnTo>
                    <a:pt x="291296" y="7010400"/>
                  </a:lnTo>
                  <a:lnTo>
                    <a:pt x="311565" y="7048500"/>
                  </a:lnTo>
                  <a:lnTo>
                    <a:pt x="333357" y="7086600"/>
                  </a:lnTo>
                  <a:lnTo>
                    <a:pt x="356634" y="7124700"/>
                  </a:lnTo>
                  <a:lnTo>
                    <a:pt x="381358" y="7162800"/>
                  </a:lnTo>
                  <a:lnTo>
                    <a:pt x="407491" y="7200900"/>
                  </a:lnTo>
                  <a:lnTo>
                    <a:pt x="434994" y="7239000"/>
                  </a:lnTo>
                  <a:lnTo>
                    <a:pt x="463829" y="7277100"/>
                  </a:lnTo>
                  <a:lnTo>
                    <a:pt x="493957" y="7302500"/>
                  </a:lnTo>
                  <a:lnTo>
                    <a:pt x="525341" y="7340600"/>
                  </a:lnTo>
                  <a:lnTo>
                    <a:pt x="557942" y="7366000"/>
                  </a:lnTo>
                  <a:lnTo>
                    <a:pt x="591722" y="7404100"/>
                  </a:lnTo>
                  <a:lnTo>
                    <a:pt x="626642" y="7429500"/>
                  </a:lnTo>
                  <a:lnTo>
                    <a:pt x="662665" y="7454900"/>
                  </a:lnTo>
                  <a:lnTo>
                    <a:pt x="699752" y="7480300"/>
                  </a:lnTo>
                  <a:lnTo>
                    <a:pt x="737864" y="7505700"/>
                  </a:lnTo>
                  <a:lnTo>
                    <a:pt x="776964" y="7531100"/>
                  </a:lnTo>
                  <a:lnTo>
                    <a:pt x="817013" y="7556500"/>
                  </a:lnTo>
                  <a:lnTo>
                    <a:pt x="857973" y="7569200"/>
                  </a:lnTo>
                  <a:lnTo>
                    <a:pt x="899806" y="7594600"/>
                  </a:lnTo>
                  <a:lnTo>
                    <a:pt x="985935" y="7620000"/>
                  </a:lnTo>
                  <a:lnTo>
                    <a:pt x="1030156" y="7645400"/>
                  </a:lnTo>
                  <a:lnTo>
                    <a:pt x="1075096" y="7658100"/>
                  </a:lnTo>
                  <a:lnTo>
                    <a:pt x="1120717" y="7658100"/>
                  </a:lnTo>
                  <a:lnTo>
                    <a:pt x="1213850" y="7683500"/>
                  </a:lnTo>
                  <a:lnTo>
                    <a:pt x="6932594" y="7683500"/>
                  </a:lnTo>
                  <a:lnTo>
                    <a:pt x="6892553" y="7708900"/>
                  </a:lnTo>
                  <a:lnTo>
                    <a:pt x="6851712" y="7734300"/>
                  </a:lnTo>
                  <a:lnTo>
                    <a:pt x="6810101" y="7747000"/>
                  </a:lnTo>
                  <a:lnTo>
                    <a:pt x="6767749" y="7772400"/>
                  </a:lnTo>
                  <a:lnTo>
                    <a:pt x="6680935" y="7797800"/>
                  </a:lnTo>
                  <a:lnTo>
                    <a:pt x="6499687" y="7848600"/>
                  </a:lnTo>
                  <a:close/>
                </a:path>
                <a:path w="7619365" h="7861300">
                  <a:moveTo>
                    <a:pt x="6932594" y="7683500"/>
                  </a:moveTo>
                  <a:lnTo>
                    <a:pt x="6405083" y="7683500"/>
                  </a:lnTo>
                  <a:lnTo>
                    <a:pt x="6498216" y="7658100"/>
                  </a:lnTo>
                  <a:lnTo>
                    <a:pt x="6543838" y="7658100"/>
                  </a:lnTo>
                  <a:lnTo>
                    <a:pt x="6588779" y="7645400"/>
                  </a:lnTo>
                  <a:lnTo>
                    <a:pt x="6633000" y="7620000"/>
                  </a:lnTo>
                  <a:lnTo>
                    <a:pt x="6719131" y="7594600"/>
                  </a:lnTo>
                  <a:lnTo>
                    <a:pt x="6760964" y="7569200"/>
                  </a:lnTo>
                  <a:lnTo>
                    <a:pt x="6801925" y="7556500"/>
                  </a:lnTo>
                  <a:lnTo>
                    <a:pt x="6841975" y="7531100"/>
                  </a:lnTo>
                  <a:lnTo>
                    <a:pt x="6881076" y="7505700"/>
                  </a:lnTo>
                  <a:lnTo>
                    <a:pt x="6919190" y="7480300"/>
                  </a:lnTo>
                  <a:lnTo>
                    <a:pt x="6956277" y="7454900"/>
                  </a:lnTo>
                  <a:lnTo>
                    <a:pt x="6992301" y="7429500"/>
                  </a:lnTo>
                  <a:lnTo>
                    <a:pt x="7027223" y="7404100"/>
                  </a:lnTo>
                  <a:lnTo>
                    <a:pt x="7061004" y="7366000"/>
                  </a:lnTo>
                  <a:lnTo>
                    <a:pt x="7093606" y="7340600"/>
                  </a:lnTo>
                  <a:lnTo>
                    <a:pt x="7124991" y="7302500"/>
                  </a:lnTo>
                  <a:lnTo>
                    <a:pt x="7155121" y="7277100"/>
                  </a:lnTo>
                  <a:lnTo>
                    <a:pt x="7183957" y="7239000"/>
                  </a:lnTo>
                  <a:lnTo>
                    <a:pt x="7211461" y="7200900"/>
                  </a:lnTo>
                  <a:lnTo>
                    <a:pt x="7237594" y="7162800"/>
                  </a:lnTo>
                  <a:lnTo>
                    <a:pt x="7262319" y="7124700"/>
                  </a:lnTo>
                  <a:lnTo>
                    <a:pt x="7285598" y="7086600"/>
                  </a:lnTo>
                  <a:lnTo>
                    <a:pt x="7307391" y="7048500"/>
                  </a:lnTo>
                  <a:lnTo>
                    <a:pt x="7327661" y="7010400"/>
                  </a:lnTo>
                  <a:lnTo>
                    <a:pt x="7346369" y="6972300"/>
                  </a:lnTo>
                  <a:lnTo>
                    <a:pt x="7363477" y="6921500"/>
                  </a:lnTo>
                  <a:lnTo>
                    <a:pt x="7378946" y="6883400"/>
                  </a:lnTo>
                  <a:lnTo>
                    <a:pt x="7392739" y="6832600"/>
                  </a:lnTo>
                  <a:lnTo>
                    <a:pt x="7404818" y="6794500"/>
                  </a:lnTo>
                  <a:lnTo>
                    <a:pt x="7415143" y="6743700"/>
                  </a:lnTo>
                  <a:lnTo>
                    <a:pt x="7423677" y="6692900"/>
                  </a:lnTo>
                  <a:lnTo>
                    <a:pt x="7430380" y="6654800"/>
                  </a:lnTo>
                  <a:lnTo>
                    <a:pt x="7435216" y="6604000"/>
                  </a:lnTo>
                  <a:lnTo>
                    <a:pt x="7438146" y="6553200"/>
                  </a:lnTo>
                  <a:lnTo>
                    <a:pt x="7439131" y="6502400"/>
                  </a:lnTo>
                  <a:lnTo>
                    <a:pt x="7439131" y="1358900"/>
                  </a:lnTo>
                  <a:lnTo>
                    <a:pt x="7438146" y="1308100"/>
                  </a:lnTo>
                  <a:lnTo>
                    <a:pt x="7435216" y="1257300"/>
                  </a:lnTo>
                  <a:lnTo>
                    <a:pt x="7430380" y="1206500"/>
                  </a:lnTo>
                  <a:lnTo>
                    <a:pt x="7423677" y="1168400"/>
                  </a:lnTo>
                  <a:lnTo>
                    <a:pt x="7415143" y="1117600"/>
                  </a:lnTo>
                  <a:lnTo>
                    <a:pt x="7404818" y="1079500"/>
                  </a:lnTo>
                  <a:lnTo>
                    <a:pt x="7392739" y="1028700"/>
                  </a:lnTo>
                  <a:lnTo>
                    <a:pt x="7378946" y="990600"/>
                  </a:lnTo>
                  <a:lnTo>
                    <a:pt x="7363477" y="939800"/>
                  </a:lnTo>
                  <a:lnTo>
                    <a:pt x="7346369" y="901700"/>
                  </a:lnTo>
                  <a:lnTo>
                    <a:pt x="7327661" y="850900"/>
                  </a:lnTo>
                  <a:lnTo>
                    <a:pt x="7307391" y="812800"/>
                  </a:lnTo>
                  <a:lnTo>
                    <a:pt x="7285598" y="774700"/>
                  </a:lnTo>
                  <a:lnTo>
                    <a:pt x="7262319" y="736600"/>
                  </a:lnTo>
                  <a:lnTo>
                    <a:pt x="7237594" y="698500"/>
                  </a:lnTo>
                  <a:lnTo>
                    <a:pt x="7211461" y="660400"/>
                  </a:lnTo>
                  <a:lnTo>
                    <a:pt x="7183957" y="622300"/>
                  </a:lnTo>
                  <a:lnTo>
                    <a:pt x="7155121" y="584200"/>
                  </a:lnTo>
                  <a:lnTo>
                    <a:pt x="7124991" y="558800"/>
                  </a:lnTo>
                  <a:lnTo>
                    <a:pt x="7093606" y="520700"/>
                  </a:lnTo>
                  <a:lnTo>
                    <a:pt x="7061004" y="495300"/>
                  </a:lnTo>
                  <a:lnTo>
                    <a:pt x="7027223" y="457200"/>
                  </a:lnTo>
                  <a:lnTo>
                    <a:pt x="6992301" y="431800"/>
                  </a:lnTo>
                  <a:lnTo>
                    <a:pt x="6956277" y="406400"/>
                  </a:lnTo>
                  <a:lnTo>
                    <a:pt x="6919190" y="381000"/>
                  </a:lnTo>
                  <a:lnTo>
                    <a:pt x="6881076" y="355600"/>
                  </a:lnTo>
                  <a:lnTo>
                    <a:pt x="6841975" y="330200"/>
                  </a:lnTo>
                  <a:lnTo>
                    <a:pt x="6801925" y="304800"/>
                  </a:lnTo>
                  <a:lnTo>
                    <a:pt x="6760964" y="292100"/>
                  </a:lnTo>
                  <a:lnTo>
                    <a:pt x="6719131" y="266700"/>
                  </a:lnTo>
                  <a:lnTo>
                    <a:pt x="6543838" y="215900"/>
                  </a:lnTo>
                  <a:lnTo>
                    <a:pt x="6451952" y="190500"/>
                  </a:lnTo>
                  <a:lnTo>
                    <a:pt x="6405083" y="190500"/>
                  </a:lnTo>
                  <a:lnTo>
                    <a:pt x="6357648" y="177800"/>
                  </a:lnTo>
                  <a:lnTo>
                    <a:pt x="6932594" y="177800"/>
                  </a:lnTo>
                  <a:lnTo>
                    <a:pt x="6971806" y="203200"/>
                  </a:lnTo>
                  <a:lnTo>
                    <a:pt x="7010161" y="228600"/>
                  </a:lnTo>
                  <a:lnTo>
                    <a:pt x="7047629" y="254000"/>
                  </a:lnTo>
                  <a:lnTo>
                    <a:pt x="7084181" y="279400"/>
                  </a:lnTo>
                  <a:lnTo>
                    <a:pt x="7119789" y="304800"/>
                  </a:lnTo>
                  <a:lnTo>
                    <a:pt x="7154423" y="330200"/>
                  </a:lnTo>
                  <a:lnTo>
                    <a:pt x="7188055" y="368300"/>
                  </a:lnTo>
                  <a:lnTo>
                    <a:pt x="7220654" y="393700"/>
                  </a:lnTo>
                  <a:lnTo>
                    <a:pt x="7252193" y="431800"/>
                  </a:lnTo>
                  <a:lnTo>
                    <a:pt x="7282642" y="457200"/>
                  </a:lnTo>
                  <a:lnTo>
                    <a:pt x="7311972" y="495300"/>
                  </a:lnTo>
                  <a:lnTo>
                    <a:pt x="7340155" y="533400"/>
                  </a:lnTo>
                  <a:lnTo>
                    <a:pt x="7367160" y="571500"/>
                  </a:lnTo>
                  <a:lnTo>
                    <a:pt x="7392960" y="609600"/>
                  </a:lnTo>
                  <a:lnTo>
                    <a:pt x="7417525" y="647700"/>
                  </a:lnTo>
                  <a:lnTo>
                    <a:pt x="7440826" y="685800"/>
                  </a:lnTo>
                  <a:lnTo>
                    <a:pt x="7462834" y="723900"/>
                  </a:lnTo>
                  <a:lnTo>
                    <a:pt x="7483520" y="762000"/>
                  </a:lnTo>
                  <a:lnTo>
                    <a:pt x="7502855" y="812800"/>
                  </a:lnTo>
                  <a:lnTo>
                    <a:pt x="7520810" y="850900"/>
                  </a:lnTo>
                  <a:lnTo>
                    <a:pt x="7537355" y="889000"/>
                  </a:lnTo>
                  <a:lnTo>
                    <a:pt x="7552463" y="939800"/>
                  </a:lnTo>
                  <a:lnTo>
                    <a:pt x="7566104" y="977900"/>
                  </a:lnTo>
                  <a:lnTo>
                    <a:pt x="7578249" y="1028700"/>
                  </a:lnTo>
                  <a:lnTo>
                    <a:pt x="7588868" y="1066800"/>
                  </a:lnTo>
                  <a:lnTo>
                    <a:pt x="7597934" y="1117600"/>
                  </a:lnTo>
                  <a:lnTo>
                    <a:pt x="7605416" y="1168400"/>
                  </a:lnTo>
                  <a:lnTo>
                    <a:pt x="7611286" y="1206500"/>
                  </a:lnTo>
                  <a:lnTo>
                    <a:pt x="7615515" y="1257300"/>
                  </a:lnTo>
                  <a:lnTo>
                    <a:pt x="7618073" y="1308100"/>
                  </a:lnTo>
                  <a:lnTo>
                    <a:pt x="7618933" y="1358900"/>
                  </a:lnTo>
                  <a:lnTo>
                    <a:pt x="7618933" y="6502400"/>
                  </a:lnTo>
                  <a:lnTo>
                    <a:pt x="7618073" y="6553200"/>
                  </a:lnTo>
                  <a:lnTo>
                    <a:pt x="7615515" y="6604000"/>
                  </a:lnTo>
                  <a:lnTo>
                    <a:pt x="7611286" y="6654800"/>
                  </a:lnTo>
                  <a:lnTo>
                    <a:pt x="7605416" y="6705600"/>
                  </a:lnTo>
                  <a:lnTo>
                    <a:pt x="7597934" y="6743700"/>
                  </a:lnTo>
                  <a:lnTo>
                    <a:pt x="7588868" y="6794500"/>
                  </a:lnTo>
                  <a:lnTo>
                    <a:pt x="7578249" y="6845300"/>
                  </a:lnTo>
                  <a:lnTo>
                    <a:pt x="7566104" y="6883400"/>
                  </a:lnTo>
                  <a:lnTo>
                    <a:pt x="7552463" y="6934200"/>
                  </a:lnTo>
                  <a:lnTo>
                    <a:pt x="7537355" y="6972300"/>
                  </a:lnTo>
                  <a:lnTo>
                    <a:pt x="7520810" y="7010400"/>
                  </a:lnTo>
                  <a:lnTo>
                    <a:pt x="7502855" y="7061200"/>
                  </a:lnTo>
                  <a:lnTo>
                    <a:pt x="7483520" y="7099300"/>
                  </a:lnTo>
                  <a:lnTo>
                    <a:pt x="7462834" y="7137400"/>
                  </a:lnTo>
                  <a:lnTo>
                    <a:pt x="7440826" y="7175500"/>
                  </a:lnTo>
                  <a:lnTo>
                    <a:pt x="7417525" y="7226300"/>
                  </a:lnTo>
                  <a:lnTo>
                    <a:pt x="7392960" y="7264400"/>
                  </a:lnTo>
                  <a:lnTo>
                    <a:pt x="7367160" y="7289800"/>
                  </a:lnTo>
                  <a:lnTo>
                    <a:pt x="7340155" y="7327900"/>
                  </a:lnTo>
                  <a:lnTo>
                    <a:pt x="7311972" y="7366000"/>
                  </a:lnTo>
                  <a:lnTo>
                    <a:pt x="7282642" y="7404100"/>
                  </a:lnTo>
                  <a:lnTo>
                    <a:pt x="7252193" y="7442200"/>
                  </a:lnTo>
                  <a:lnTo>
                    <a:pt x="7220654" y="7467600"/>
                  </a:lnTo>
                  <a:lnTo>
                    <a:pt x="7188055" y="7505700"/>
                  </a:lnTo>
                  <a:lnTo>
                    <a:pt x="7154423" y="7531100"/>
                  </a:lnTo>
                  <a:lnTo>
                    <a:pt x="7119789" y="7556500"/>
                  </a:lnTo>
                  <a:lnTo>
                    <a:pt x="7084181" y="7594600"/>
                  </a:lnTo>
                  <a:lnTo>
                    <a:pt x="7047629" y="7620000"/>
                  </a:lnTo>
                  <a:lnTo>
                    <a:pt x="7010161" y="7645400"/>
                  </a:lnTo>
                  <a:lnTo>
                    <a:pt x="6971806" y="7670800"/>
                  </a:lnTo>
                  <a:lnTo>
                    <a:pt x="6932594" y="7683500"/>
                  </a:lnTo>
                  <a:close/>
                </a:path>
                <a:path w="7619365" h="7861300">
                  <a:moveTo>
                    <a:pt x="6405717" y="7861300"/>
                  </a:moveTo>
                  <a:lnTo>
                    <a:pt x="1213220" y="7861300"/>
                  </a:lnTo>
                  <a:lnTo>
                    <a:pt x="1165982" y="7848600"/>
                  </a:lnTo>
                  <a:lnTo>
                    <a:pt x="6452957" y="7848600"/>
                  </a:lnTo>
                  <a:lnTo>
                    <a:pt x="6405717" y="786130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391" y="7538145"/>
              <a:ext cx="104775" cy="10477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523057" y="2086359"/>
            <a:ext cx="5466715" cy="609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 marR="242570">
              <a:lnSpc>
                <a:spcPct val="114399"/>
              </a:lnSpc>
              <a:spcBef>
                <a:spcPts val="100"/>
              </a:spcBef>
            </a:pPr>
            <a:r>
              <a:rPr dirty="0" sz="2350" spc="-85">
                <a:solidFill>
                  <a:srgbClr val="040505"/>
                </a:solidFill>
                <a:latin typeface="Arial Black"/>
                <a:cs typeface="Arial Black"/>
              </a:rPr>
              <a:t>Develop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>
                <a:solidFill>
                  <a:srgbClr val="040505"/>
                </a:solidFill>
                <a:latin typeface="Arial Black"/>
                <a:cs typeface="Arial Black"/>
              </a:rPr>
              <a:t>a</a:t>
            </a:r>
            <a:r>
              <a:rPr dirty="0" sz="23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85">
                <a:solidFill>
                  <a:srgbClr val="040505"/>
                </a:solidFill>
                <a:latin typeface="Arial Black"/>
                <a:cs typeface="Arial Black"/>
              </a:rPr>
              <a:t>centralized</a:t>
            </a:r>
            <a:r>
              <a:rPr dirty="0" sz="23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10">
                <a:solidFill>
                  <a:srgbClr val="040505"/>
                </a:solidFill>
                <a:latin typeface="Arial Black"/>
                <a:cs typeface="Arial Black"/>
              </a:rPr>
              <a:t>web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>
                <a:solidFill>
                  <a:srgbClr val="040505"/>
                </a:solidFill>
                <a:latin typeface="Arial Black"/>
                <a:cs typeface="Arial Black"/>
              </a:rPr>
              <a:t>app</a:t>
            </a:r>
            <a:r>
              <a:rPr dirty="0" sz="2350" spc="-2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25">
                <a:solidFill>
                  <a:srgbClr val="040505"/>
                </a:solidFill>
                <a:latin typeface="Arial Black"/>
                <a:cs typeface="Arial Black"/>
              </a:rPr>
              <a:t>for </a:t>
            </a:r>
            <a:r>
              <a:rPr dirty="0" sz="2350" spc="-35">
                <a:solidFill>
                  <a:srgbClr val="040505"/>
                </a:solidFill>
                <a:latin typeface="Arial Black"/>
                <a:cs typeface="Arial Black"/>
              </a:rPr>
              <a:t>machinery</a:t>
            </a:r>
            <a:r>
              <a:rPr dirty="0" sz="23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maintenance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2350">
              <a:latin typeface="Arial Black"/>
              <a:cs typeface="Arial Black"/>
            </a:endParaRPr>
          </a:p>
          <a:p>
            <a:pPr marL="12700" marR="1678305">
              <a:lnSpc>
                <a:spcPct val="114399"/>
              </a:lnSpc>
            </a:pPr>
            <a:r>
              <a:rPr dirty="0" sz="2350" spc="-100">
                <a:solidFill>
                  <a:srgbClr val="040505"/>
                </a:solidFill>
                <a:latin typeface="Arial Black"/>
                <a:cs typeface="Arial Black"/>
              </a:rPr>
              <a:t>Notify</a:t>
            </a:r>
            <a:r>
              <a:rPr dirty="0" sz="235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75">
                <a:solidFill>
                  <a:srgbClr val="040505"/>
                </a:solidFill>
                <a:latin typeface="Arial Black"/>
                <a:cs typeface="Arial Black"/>
              </a:rPr>
              <a:t>supervisors</a:t>
            </a:r>
            <a:r>
              <a:rPr dirty="0" sz="2350" spc="-22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about </a:t>
            </a:r>
            <a:r>
              <a:rPr dirty="0" sz="2350" spc="-30">
                <a:solidFill>
                  <a:srgbClr val="040505"/>
                </a:solidFill>
                <a:latin typeface="Arial Black"/>
                <a:cs typeface="Arial Black"/>
              </a:rPr>
              <a:t>upcoming</a:t>
            </a:r>
            <a:r>
              <a:rPr dirty="0" sz="2350" spc="-21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services</a:t>
            </a:r>
            <a:endParaRPr sz="2350">
              <a:latin typeface="Arial Black"/>
              <a:cs typeface="Arial Black"/>
            </a:endParaRPr>
          </a:p>
          <a:p>
            <a:pPr marL="13335" marR="5080">
              <a:lnSpc>
                <a:spcPct val="114399"/>
              </a:lnSpc>
              <a:spcBef>
                <a:spcPts val="2315"/>
              </a:spcBef>
            </a:pPr>
            <a:r>
              <a:rPr dirty="0" sz="2350" spc="-75">
                <a:solidFill>
                  <a:srgbClr val="040505"/>
                </a:solidFill>
                <a:latin typeface="Arial Black"/>
                <a:cs typeface="Arial Black"/>
              </a:rPr>
              <a:t>Enabling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80">
                <a:solidFill>
                  <a:srgbClr val="040505"/>
                </a:solidFill>
                <a:latin typeface="Arial Black"/>
                <a:cs typeface="Arial Black"/>
              </a:rPr>
              <a:t>technician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95">
                <a:solidFill>
                  <a:srgbClr val="040505"/>
                </a:solidFill>
                <a:latin typeface="Arial Black"/>
                <a:cs typeface="Arial Black"/>
              </a:rPr>
              <a:t>to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70">
                <a:solidFill>
                  <a:srgbClr val="040505"/>
                </a:solidFill>
                <a:latin typeface="Arial Black"/>
                <a:cs typeface="Arial Black"/>
              </a:rPr>
              <a:t>report</a:t>
            </a:r>
            <a:r>
              <a:rPr dirty="0" sz="2350" spc="-24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meter </a:t>
            </a:r>
            <a:r>
              <a:rPr dirty="0" sz="2350" spc="-50">
                <a:solidFill>
                  <a:srgbClr val="040505"/>
                </a:solidFill>
                <a:latin typeface="Arial Black"/>
                <a:cs typeface="Arial Black"/>
              </a:rPr>
              <a:t>readings</a:t>
            </a:r>
            <a:r>
              <a:rPr dirty="0" sz="23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3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maintenance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350">
              <a:latin typeface="Arial Black"/>
              <a:cs typeface="Arial Black"/>
            </a:endParaRPr>
          </a:p>
          <a:p>
            <a:pPr marL="44450" marR="106045">
              <a:lnSpc>
                <a:spcPct val="114399"/>
              </a:lnSpc>
            </a:pPr>
            <a:r>
              <a:rPr dirty="0" sz="2350" spc="-135">
                <a:solidFill>
                  <a:srgbClr val="040505"/>
                </a:solidFill>
                <a:latin typeface="Arial Black"/>
                <a:cs typeface="Arial Black"/>
              </a:rPr>
              <a:t>Track</a:t>
            </a:r>
            <a:r>
              <a:rPr dirty="0" sz="2350" spc="-26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40">
                <a:solidFill>
                  <a:srgbClr val="040505"/>
                </a:solidFill>
                <a:latin typeface="Arial Black"/>
                <a:cs typeface="Arial Black"/>
              </a:rPr>
              <a:t>material</a:t>
            </a:r>
            <a:r>
              <a:rPr dirty="0" sz="2350" spc="-25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45">
                <a:solidFill>
                  <a:srgbClr val="040505"/>
                </a:solidFill>
                <a:latin typeface="Arial Black"/>
                <a:cs typeface="Arial Black"/>
              </a:rPr>
              <a:t>usage</a:t>
            </a:r>
            <a:r>
              <a:rPr dirty="0" sz="2350" spc="-25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350" spc="-25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improve </a:t>
            </a:r>
            <a:r>
              <a:rPr dirty="0" sz="2350" spc="-50">
                <a:solidFill>
                  <a:srgbClr val="040505"/>
                </a:solidFill>
                <a:latin typeface="Arial Black"/>
                <a:cs typeface="Arial Black"/>
              </a:rPr>
              <a:t>inventory</a:t>
            </a:r>
            <a:r>
              <a:rPr dirty="0" sz="23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Management.</a:t>
            </a:r>
            <a:endParaRPr sz="23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2350">
              <a:latin typeface="Arial Black"/>
              <a:cs typeface="Arial Black"/>
            </a:endParaRPr>
          </a:p>
          <a:p>
            <a:pPr marL="13335" marR="1238885">
              <a:lnSpc>
                <a:spcPct val="114399"/>
              </a:lnSpc>
            </a:pPr>
            <a:r>
              <a:rPr dirty="0" sz="2350" spc="-100">
                <a:solidFill>
                  <a:srgbClr val="040505"/>
                </a:solidFill>
                <a:latin typeface="Arial Black"/>
                <a:cs typeface="Arial Black"/>
              </a:rPr>
              <a:t>Send</a:t>
            </a:r>
            <a:r>
              <a:rPr dirty="0" sz="235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50">
                <a:solidFill>
                  <a:srgbClr val="040505"/>
                </a:solidFill>
                <a:latin typeface="Arial Black"/>
                <a:cs typeface="Arial Black"/>
              </a:rPr>
              <a:t>email</a:t>
            </a:r>
            <a:r>
              <a:rPr dirty="0" sz="235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85">
                <a:solidFill>
                  <a:srgbClr val="040505"/>
                </a:solidFill>
                <a:latin typeface="Arial Black"/>
                <a:cs typeface="Arial Black"/>
              </a:rPr>
              <a:t>notifications</a:t>
            </a:r>
            <a:r>
              <a:rPr dirty="0" sz="2350" spc="-229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25">
                <a:solidFill>
                  <a:srgbClr val="040505"/>
                </a:solidFill>
                <a:latin typeface="Arial Black"/>
                <a:cs typeface="Arial Black"/>
              </a:rPr>
              <a:t>for </a:t>
            </a:r>
            <a:r>
              <a:rPr dirty="0" sz="2350" spc="-45">
                <a:solidFill>
                  <a:srgbClr val="040505"/>
                </a:solidFill>
                <a:latin typeface="Arial Black"/>
                <a:cs typeface="Arial Black"/>
              </a:rPr>
              <a:t>maintenance</a:t>
            </a:r>
            <a:r>
              <a:rPr dirty="0" sz="2350" spc="-22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040505"/>
                </a:solidFill>
                <a:latin typeface="Arial Black"/>
                <a:cs typeface="Arial Black"/>
              </a:rPr>
              <a:t>reminders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531" y="9755757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80231"/>
            <a:ext cx="266890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55570" algn="l"/>
              </a:tabLst>
            </a:pPr>
            <a:r>
              <a:rPr dirty="0" u="heavy" sz="4300" spc="7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SCOPE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219200" y="0"/>
            <a:ext cx="15547340" cy="10283190"/>
            <a:chOff x="1219200" y="0"/>
            <a:chExt cx="15547340" cy="102831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1809" y="1028699"/>
              <a:ext cx="6094292" cy="342768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1809" y="5408127"/>
              <a:ext cx="6094292" cy="342768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81050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1506805"/>
              <a:ext cx="85725" cy="857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2192606"/>
              <a:ext cx="85725" cy="857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2878406"/>
              <a:ext cx="85725" cy="857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3564205"/>
              <a:ext cx="85725" cy="857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4250005"/>
              <a:ext cx="85725" cy="857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4935805"/>
              <a:ext cx="85725" cy="857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5621605"/>
              <a:ext cx="85725" cy="857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6307405"/>
              <a:ext cx="85725" cy="857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6993206"/>
              <a:ext cx="85725" cy="8572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237796" y="1371614"/>
            <a:ext cx="4142104" cy="7458709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R="1178560">
              <a:lnSpc>
                <a:spcPct val="100000"/>
              </a:lnSpc>
              <a:spcBef>
                <a:spcPts val="140"/>
              </a:spcBef>
            </a:pPr>
            <a:r>
              <a:rPr dirty="0" sz="1900" spc="-105">
                <a:latin typeface="Arial Black"/>
                <a:cs typeface="Arial Black"/>
              </a:rPr>
              <a:t>User</a:t>
            </a:r>
            <a:r>
              <a:rPr dirty="0" sz="1900" spc="-195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Authentication</a:t>
            </a:r>
            <a:endParaRPr sz="1900">
              <a:latin typeface="Arial Black"/>
              <a:cs typeface="Arial Black"/>
            </a:endParaRPr>
          </a:p>
          <a:p>
            <a:pPr marL="209550" marR="772160">
              <a:lnSpc>
                <a:spcPct val="236800"/>
              </a:lnSpc>
            </a:pPr>
            <a:r>
              <a:rPr dirty="0" sz="1900" spc="-25">
                <a:latin typeface="Arial Black"/>
                <a:cs typeface="Arial Black"/>
              </a:rPr>
              <a:t>Machine</a:t>
            </a:r>
            <a:r>
              <a:rPr dirty="0" sz="1900" spc="-190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registration </a:t>
            </a:r>
            <a:r>
              <a:rPr dirty="0" sz="1900" spc="-55">
                <a:latin typeface="Arial Black"/>
                <a:cs typeface="Arial Black"/>
              </a:rPr>
              <a:t>Meter</a:t>
            </a:r>
            <a:r>
              <a:rPr dirty="0" sz="1900" spc="-185">
                <a:latin typeface="Arial Black"/>
                <a:cs typeface="Arial Black"/>
              </a:rPr>
              <a:t> </a:t>
            </a:r>
            <a:r>
              <a:rPr dirty="0" sz="1900">
                <a:latin typeface="Arial Black"/>
                <a:cs typeface="Arial Black"/>
              </a:rPr>
              <a:t>reading</a:t>
            </a:r>
            <a:r>
              <a:rPr dirty="0" sz="1900" spc="-185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updates </a:t>
            </a:r>
            <a:r>
              <a:rPr dirty="0" sz="1900" spc="-25">
                <a:latin typeface="Arial Black"/>
                <a:cs typeface="Arial Black"/>
              </a:rPr>
              <a:t>Maintenance</a:t>
            </a:r>
            <a:r>
              <a:rPr dirty="0" sz="1900" spc="-130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scheduling</a:t>
            </a:r>
            <a:endParaRPr sz="1900">
              <a:latin typeface="Arial Black"/>
              <a:cs typeface="Arial Black"/>
            </a:endParaRPr>
          </a:p>
          <a:p>
            <a:pPr marL="209550" marR="5080">
              <a:lnSpc>
                <a:spcPct val="236800"/>
              </a:lnSpc>
            </a:pPr>
            <a:r>
              <a:rPr dirty="0" sz="1900" spc="-30">
                <a:latin typeface="Arial Black"/>
                <a:cs typeface="Arial Black"/>
              </a:rPr>
              <a:t>Assigning</a:t>
            </a:r>
            <a:r>
              <a:rPr dirty="0" sz="1900" spc="-165">
                <a:latin typeface="Arial Black"/>
                <a:cs typeface="Arial Black"/>
              </a:rPr>
              <a:t> </a:t>
            </a:r>
            <a:r>
              <a:rPr dirty="0" sz="1900" spc="-60">
                <a:latin typeface="Arial Black"/>
                <a:cs typeface="Arial Black"/>
              </a:rPr>
              <a:t>Technicians</a:t>
            </a:r>
            <a:r>
              <a:rPr dirty="0" sz="1900" spc="-160">
                <a:latin typeface="Arial Black"/>
                <a:cs typeface="Arial Black"/>
              </a:rPr>
              <a:t> </a:t>
            </a:r>
            <a:r>
              <a:rPr dirty="0" sz="1900" spc="-50">
                <a:latin typeface="Arial Black"/>
                <a:cs typeface="Arial Black"/>
              </a:rPr>
              <a:t>to</a:t>
            </a:r>
            <a:r>
              <a:rPr dirty="0" sz="1900" spc="-165">
                <a:latin typeface="Arial Black"/>
                <a:cs typeface="Arial Black"/>
              </a:rPr>
              <a:t> </a:t>
            </a:r>
            <a:r>
              <a:rPr dirty="0" sz="1900" spc="-35">
                <a:latin typeface="Arial Black"/>
                <a:cs typeface="Arial Black"/>
              </a:rPr>
              <a:t>tasks Create</a:t>
            </a:r>
            <a:r>
              <a:rPr dirty="0" sz="1900" spc="-175">
                <a:latin typeface="Arial Black"/>
                <a:cs typeface="Arial Black"/>
              </a:rPr>
              <a:t> </a:t>
            </a:r>
            <a:r>
              <a:rPr dirty="0" sz="1900" spc="-60">
                <a:latin typeface="Arial Black"/>
                <a:cs typeface="Arial Black"/>
              </a:rPr>
              <a:t>service</a:t>
            </a:r>
            <a:r>
              <a:rPr dirty="0" sz="1900" spc="-175">
                <a:latin typeface="Arial Black"/>
                <a:cs typeface="Arial Black"/>
              </a:rPr>
              <a:t> </a:t>
            </a:r>
            <a:r>
              <a:rPr dirty="0" sz="1900" spc="-20">
                <a:latin typeface="Arial Black"/>
                <a:cs typeface="Arial Black"/>
              </a:rPr>
              <a:t>logs</a:t>
            </a:r>
            <a:endParaRPr sz="1900">
              <a:latin typeface="Arial Black"/>
              <a:cs typeface="Arial Black"/>
            </a:endParaRPr>
          </a:p>
          <a:p>
            <a:pPr marL="209550" marR="344170">
              <a:lnSpc>
                <a:spcPct val="236800"/>
              </a:lnSpc>
            </a:pPr>
            <a:r>
              <a:rPr dirty="0" sz="1900" spc="-30">
                <a:latin typeface="Arial Black"/>
                <a:cs typeface="Arial Black"/>
              </a:rPr>
              <a:t>Material</a:t>
            </a:r>
            <a:r>
              <a:rPr dirty="0" sz="1900" spc="-190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inventory</a:t>
            </a:r>
            <a:r>
              <a:rPr dirty="0" sz="1900" spc="-185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tracking </a:t>
            </a:r>
            <a:r>
              <a:rPr dirty="0" sz="1900">
                <a:latin typeface="Arial Black"/>
                <a:cs typeface="Arial Black"/>
              </a:rPr>
              <a:t>Role-</a:t>
            </a:r>
            <a:r>
              <a:rPr dirty="0" sz="1900" spc="-10">
                <a:latin typeface="Arial Black"/>
                <a:cs typeface="Arial Black"/>
              </a:rPr>
              <a:t>based</a:t>
            </a:r>
            <a:r>
              <a:rPr dirty="0" sz="1900" spc="-105">
                <a:latin typeface="Arial Black"/>
                <a:cs typeface="Arial Black"/>
              </a:rPr>
              <a:t> </a:t>
            </a:r>
            <a:r>
              <a:rPr dirty="0" sz="1900" spc="-10">
                <a:latin typeface="Arial Black"/>
                <a:cs typeface="Arial Black"/>
              </a:rPr>
              <a:t>dashboards </a:t>
            </a:r>
            <a:r>
              <a:rPr dirty="0" sz="1900" spc="-60">
                <a:latin typeface="Arial Black"/>
                <a:cs typeface="Arial Black"/>
              </a:rPr>
              <a:t>Email</a:t>
            </a:r>
            <a:r>
              <a:rPr dirty="0" sz="1900" spc="-165">
                <a:latin typeface="Arial Black"/>
                <a:cs typeface="Arial Black"/>
              </a:rPr>
              <a:t> </a:t>
            </a:r>
            <a:r>
              <a:rPr dirty="0" sz="1900" spc="-40">
                <a:latin typeface="Arial Black"/>
                <a:cs typeface="Arial Black"/>
              </a:rPr>
              <a:t>for</a:t>
            </a:r>
            <a:r>
              <a:rPr dirty="0" sz="1900" spc="-165">
                <a:latin typeface="Arial Black"/>
                <a:cs typeface="Arial Black"/>
              </a:rPr>
              <a:t> </a:t>
            </a:r>
            <a:r>
              <a:rPr dirty="0" sz="1900">
                <a:latin typeface="Arial Black"/>
                <a:cs typeface="Arial Black"/>
              </a:rPr>
              <a:t>upcoming</a:t>
            </a:r>
            <a:r>
              <a:rPr dirty="0" sz="1900" spc="-165">
                <a:latin typeface="Arial Black"/>
                <a:cs typeface="Arial Black"/>
              </a:rPr>
              <a:t> </a:t>
            </a:r>
            <a:r>
              <a:rPr dirty="0" sz="1900" spc="-50">
                <a:latin typeface="Arial Black"/>
                <a:cs typeface="Arial Black"/>
              </a:rPr>
              <a:t>services</a:t>
            </a:r>
            <a:endParaRPr sz="1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9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500" spc="-10">
                <a:solidFill>
                  <a:srgbClr val="892525"/>
                </a:solidFill>
                <a:latin typeface="Arial Black"/>
                <a:cs typeface="Arial Black"/>
              </a:rPr>
              <a:t>Excluded</a:t>
            </a:r>
            <a:endParaRPr sz="2500">
              <a:latin typeface="Arial Black"/>
              <a:cs typeface="Arial Black"/>
            </a:endParaRPr>
          </a:p>
          <a:p>
            <a:pPr algn="ctr" marR="1263015">
              <a:lnSpc>
                <a:spcPct val="100000"/>
              </a:lnSpc>
              <a:spcBef>
                <a:spcPts val="3200"/>
              </a:spcBef>
            </a:pPr>
            <a:r>
              <a:rPr dirty="0" sz="2000" spc="-185">
                <a:latin typeface="Arial Black"/>
                <a:cs typeface="Arial Black"/>
              </a:rPr>
              <a:t>IoT</a:t>
            </a:r>
            <a:r>
              <a:rPr dirty="0" sz="2000" spc="-240">
                <a:latin typeface="Arial Black"/>
                <a:cs typeface="Arial Black"/>
              </a:rPr>
              <a:t> </a:t>
            </a:r>
            <a:r>
              <a:rPr dirty="0" sz="2000" spc="-75">
                <a:latin typeface="Arial Black"/>
                <a:cs typeface="Arial Black"/>
              </a:rPr>
              <a:t>sensor</a:t>
            </a:r>
            <a:r>
              <a:rPr dirty="0" sz="2000" spc="-235">
                <a:latin typeface="Arial Black"/>
                <a:cs typeface="Arial Black"/>
              </a:rPr>
              <a:t> </a:t>
            </a:r>
            <a:r>
              <a:rPr dirty="0" sz="2000" spc="-25">
                <a:latin typeface="Arial Black"/>
                <a:cs typeface="Arial Black"/>
              </a:rPr>
              <a:t>integration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531" y="9755757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579720"/>
              <a:ext cx="6849404" cy="38524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5889619"/>
              <a:ext cx="6849404" cy="38524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522729"/>
            <a:ext cx="6177280" cy="4673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163945" algn="l"/>
              </a:tabLst>
            </a:pPr>
            <a:r>
              <a:rPr dirty="0" u="heavy" sz="2900" spc="31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LITERATURE</a:t>
            </a:r>
            <a:r>
              <a:rPr dirty="0" u="heavy" sz="2900" spc="18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35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REVIEW</a:t>
            </a:r>
            <a:r>
              <a:rPr dirty="0" u="heavy" sz="29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24646" y="2139247"/>
            <a:ext cx="95250" cy="1181100"/>
            <a:chOff x="724646" y="2139247"/>
            <a:chExt cx="95250" cy="11811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646" y="2139247"/>
              <a:ext cx="95249" cy="952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646" y="3225097"/>
              <a:ext cx="95249" cy="9525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11921" y="1271488"/>
            <a:ext cx="7793355" cy="2514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-50">
                <a:solidFill>
                  <a:srgbClr val="892525"/>
                </a:solidFill>
                <a:latin typeface="Arial Black"/>
                <a:cs typeface="Arial Black"/>
              </a:rPr>
              <a:t>Gaps</a:t>
            </a:r>
            <a:r>
              <a:rPr dirty="0" sz="2050" spc="-22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892525"/>
                </a:solidFill>
                <a:latin typeface="Arial Black"/>
                <a:cs typeface="Arial Black"/>
              </a:rPr>
              <a:t>Identified:</a:t>
            </a:r>
            <a:endParaRPr sz="2050">
              <a:latin typeface="Arial Black"/>
              <a:cs typeface="Arial Black"/>
            </a:endParaRPr>
          </a:p>
          <a:p>
            <a:pPr marL="462280" marR="320675">
              <a:lnSpc>
                <a:spcPct val="115900"/>
              </a:lnSpc>
              <a:spcBef>
                <a:spcPts val="2850"/>
              </a:spcBef>
            </a:pPr>
            <a:r>
              <a:rPr dirty="0" sz="2050" spc="-105">
                <a:solidFill>
                  <a:srgbClr val="040505"/>
                </a:solidFill>
                <a:latin typeface="Arial Black"/>
                <a:cs typeface="Arial Black"/>
              </a:rPr>
              <a:t>Existing</a:t>
            </a:r>
            <a:r>
              <a:rPr dirty="0" sz="2050" spc="-21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45">
                <a:solidFill>
                  <a:srgbClr val="040505"/>
                </a:solidFill>
                <a:latin typeface="Arial Black"/>
                <a:cs typeface="Arial Black"/>
              </a:rPr>
              <a:t>systems</a:t>
            </a:r>
            <a:r>
              <a:rPr dirty="0" sz="2050" spc="-20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35">
                <a:solidFill>
                  <a:srgbClr val="040505"/>
                </a:solidFill>
                <a:latin typeface="Arial Black"/>
                <a:cs typeface="Arial Black"/>
              </a:rPr>
              <a:t>(e.g.,</a:t>
            </a:r>
            <a:r>
              <a:rPr dirty="0" sz="2050" spc="-21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70">
                <a:solidFill>
                  <a:srgbClr val="040505"/>
                </a:solidFill>
                <a:latin typeface="Arial Black"/>
                <a:cs typeface="Arial Black"/>
              </a:rPr>
              <a:t>IBM</a:t>
            </a:r>
            <a:r>
              <a:rPr dirty="0" sz="2050" spc="-20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45">
                <a:solidFill>
                  <a:srgbClr val="040505"/>
                </a:solidFill>
                <a:latin typeface="Arial Black"/>
                <a:cs typeface="Arial Black"/>
              </a:rPr>
              <a:t>Maximo,</a:t>
            </a:r>
            <a:r>
              <a:rPr dirty="0" sz="2050" spc="-21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65">
                <a:solidFill>
                  <a:srgbClr val="040505"/>
                </a:solidFill>
                <a:latin typeface="Arial Black"/>
                <a:cs typeface="Arial Black"/>
              </a:rPr>
              <a:t>SAP</a:t>
            </a:r>
            <a:r>
              <a:rPr dirty="0" sz="2050" spc="-20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20">
                <a:solidFill>
                  <a:srgbClr val="040505"/>
                </a:solidFill>
                <a:latin typeface="Arial Black"/>
                <a:cs typeface="Arial Black"/>
              </a:rPr>
              <a:t>PM)</a:t>
            </a:r>
            <a:r>
              <a:rPr dirty="0" sz="2050" spc="-21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35">
                <a:solidFill>
                  <a:srgbClr val="040505"/>
                </a:solidFill>
                <a:latin typeface="Arial Black"/>
                <a:cs typeface="Arial Black"/>
              </a:rPr>
              <a:t>are</a:t>
            </a:r>
            <a:r>
              <a:rPr dirty="0" sz="2050" spc="-204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25">
                <a:solidFill>
                  <a:srgbClr val="040505"/>
                </a:solidFill>
                <a:latin typeface="Arial Black"/>
                <a:cs typeface="Arial Black"/>
              </a:rPr>
              <a:t>too </a:t>
            </a:r>
            <a:r>
              <a:rPr dirty="0" sz="2050" spc="-50">
                <a:solidFill>
                  <a:srgbClr val="040505"/>
                </a:solidFill>
                <a:latin typeface="Arial Black"/>
                <a:cs typeface="Arial Black"/>
              </a:rPr>
              <a:t>complex</a:t>
            </a:r>
            <a:r>
              <a:rPr dirty="0" sz="20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050" spc="-18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70">
                <a:solidFill>
                  <a:srgbClr val="040505"/>
                </a:solidFill>
                <a:latin typeface="Arial Black"/>
                <a:cs typeface="Arial Black"/>
              </a:rPr>
              <a:t>costly</a:t>
            </a:r>
            <a:r>
              <a:rPr dirty="0" sz="2050" spc="-18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50">
                <a:solidFill>
                  <a:srgbClr val="040505"/>
                </a:solidFill>
                <a:latin typeface="Arial Black"/>
                <a:cs typeface="Arial Black"/>
              </a:rPr>
              <a:t>for</a:t>
            </a:r>
            <a:r>
              <a:rPr dirty="0" sz="2050" spc="-19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040505"/>
                </a:solidFill>
                <a:latin typeface="Arial Black"/>
                <a:cs typeface="Arial Black"/>
              </a:rPr>
              <a:t>SMEs.</a:t>
            </a:r>
            <a:endParaRPr sz="2050">
              <a:latin typeface="Arial Black"/>
              <a:cs typeface="Arial Black"/>
            </a:endParaRPr>
          </a:p>
          <a:p>
            <a:pPr marL="462280" marR="5080">
              <a:lnSpc>
                <a:spcPct val="115900"/>
              </a:lnSpc>
              <a:spcBef>
                <a:spcPts val="2850"/>
              </a:spcBef>
            </a:pPr>
            <a:r>
              <a:rPr dirty="0" sz="2050" spc="-100">
                <a:solidFill>
                  <a:srgbClr val="040505"/>
                </a:solidFill>
                <a:latin typeface="Arial Black"/>
                <a:cs typeface="Arial Black"/>
              </a:rPr>
              <a:t>No</a:t>
            </a:r>
            <a:r>
              <a:rPr dirty="0" sz="20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55">
                <a:solidFill>
                  <a:srgbClr val="040505"/>
                </a:solidFill>
                <a:latin typeface="Arial Black"/>
                <a:cs typeface="Arial Black"/>
              </a:rPr>
              <a:t>built-</a:t>
            </a:r>
            <a:r>
              <a:rPr dirty="0" sz="2050" spc="-25">
                <a:solidFill>
                  <a:srgbClr val="040505"/>
                </a:solidFill>
                <a:latin typeface="Arial Black"/>
                <a:cs typeface="Arial Black"/>
              </a:rPr>
              <a:t>in</a:t>
            </a:r>
            <a:r>
              <a:rPr dirty="0" sz="20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inventory/material</a:t>
            </a:r>
            <a:r>
              <a:rPr dirty="0" sz="20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40">
                <a:solidFill>
                  <a:srgbClr val="040505"/>
                </a:solidFill>
                <a:latin typeface="Arial Black"/>
                <a:cs typeface="Arial Black"/>
              </a:rPr>
              <a:t>tracking</a:t>
            </a:r>
            <a:r>
              <a:rPr dirty="0" sz="2050" spc="-21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25">
                <a:solidFill>
                  <a:srgbClr val="040505"/>
                </a:solidFill>
                <a:latin typeface="Arial Black"/>
                <a:cs typeface="Arial Black"/>
              </a:rPr>
              <a:t>in</a:t>
            </a:r>
            <a:r>
              <a:rPr dirty="0" sz="20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65">
                <a:solidFill>
                  <a:srgbClr val="040505"/>
                </a:solidFill>
                <a:latin typeface="Arial Black"/>
                <a:cs typeface="Arial Black"/>
              </a:rPr>
              <a:t>many</a:t>
            </a:r>
            <a:r>
              <a:rPr dirty="0" sz="2050" spc="-22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040505"/>
                </a:solidFill>
                <a:latin typeface="Arial Black"/>
                <a:cs typeface="Arial Black"/>
              </a:rPr>
              <a:t>basic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apps</a:t>
            </a:r>
            <a:r>
              <a:rPr dirty="0" sz="20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30">
                <a:solidFill>
                  <a:srgbClr val="040505"/>
                </a:solidFill>
                <a:latin typeface="Arial Black"/>
                <a:cs typeface="Arial Black"/>
              </a:rPr>
              <a:t>—</a:t>
            </a:r>
            <a:r>
              <a:rPr dirty="0" sz="20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65">
                <a:solidFill>
                  <a:srgbClr val="040505"/>
                </a:solidFill>
                <a:latin typeface="Arial Black"/>
                <a:cs typeface="Arial Black"/>
              </a:rPr>
              <a:t>causes</a:t>
            </a:r>
            <a:r>
              <a:rPr dirty="0" sz="20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30">
                <a:solidFill>
                  <a:srgbClr val="040505"/>
                </a:solidFill>
                <a:latin typeface="Arial Black"/>
                <a:cs typeface="Arial Black"/>
              </a:rPr>
              <a:t>delays</a:t>
            </a:r>
            <a:r>
              <a:rPr dirty="0" sz="20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050" spc="-20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10">
                <a:solidFill>
                  <a:srgbClr val="040505"/>
                </a:solidFill>
                <a:latin typeface="Arial Black"/>
                <a:cs typeface="Arial Black"/>
              </a:rPr>
              <a:t>shortages.</a:t>
            </a:r>
            <a:endParaRPr sz="2050">
              <a:latin typeface="Arial Black"/>
              <a:cs typeface="Arial Black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24646" y="4310947"/>
            <a:ext cx="8061959" cy="1456055"/>
            <a:chOff x="724646" y="4310947"/>
            <a:chExt cx="8061959" cy="145605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646" y="4310947"/>
              <a:ext cx="95249" cy="952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790" y="5680725"/>
              <a:ext cx="85725" cy="8572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961680" y="4122549"/>
            <a:ext cx="6734809" cy="749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dirty="0" sz="2050" spc="-70">
                <a:solidFill>
                  <a:srgbClr val="040505"/>
                </a:solidFill>
                <a:latin typeface="Arial Black"/>
                <a:cs typeface="Arial Black"/>
              </a:rPr>
              <a:t>Insufficient</a:t>
            </a:r>
            <a:r>
              <a:rPr dirty="0" sz="2050" spc="-17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35">
                <a:solidFill>
                  <a:srgbClr val="040505"/>
                </a:solidFill>
                <a:latin typeface="Arial Black"/>
                <a:cs typeface="Arial Black"/>
              </a:rPr>
              <a:t>reporting</a:t>
            </a:r>
            <a:r>
              <a:rPr dirty="0" sz="20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050" spc="-17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40">
                <a:solidFill>
                  <a:srgbClr val="040505"/>
                </a:solidFill>
                <a:latin typeface="Arial Black"/>
                <a:cs typeface="Arial Black"/>
              </a:rPr>
              <a:t>analytics</a:t>
            </a:r>
            <a:r>
              <a:rPr dirty="0" sz="20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-50">
                <a:solidFill>
                  <a:srgbClr val="040505"/>
                </a:solidFill>
                <a:latin typeface="Arial Black"/>
                <a:cs typeface="Arial Black"/>
              </a:rPr>
              <a:t>for</a:t>
            </a:r>
            <a:r>
              <a:rPr dirty="0" sz="2050" spc="-17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 spc="90">
                <a:solidFill>
                  <a:srgbClr val="040505"/>
                </a:solidFill>
                <a:latin typeface="Arial Black"/>
                <a:cs typeface="Arial Black"/>
              </a:rPr>
              <a:t>long-</a:t>
            </a:r>
            <a:r>
              <a:rPr dirty="0" sz="2050" spc="-20">
                <a:solidFill>
                  <a:srgbClr val="040505"/>
                </a:solidFill>
                <a:latin typeface="Arial Black"/>
                <a:cs typeface="Arial Black"/>
              </a:rPr>
              <a:t>term maintenance</a:t>
            </a:r>
            <a:r>
              <a:rPr dirty="0" sz="2050" spc="-1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planning</a:t>
            </a:r>
            <a:r>
              <a:rPr dirty="0" sz="2050" spc="-130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and</a:t>
            </a:r>
            <a:r>
              <a:rPr dirty="0" sz="2050" spc="-135">
                <a:solidFill>
                  <a:srgbClr val="040505"/>
                </a:solidFill>
                <a:latin typeface="Arial Black"/>
                <a:cs typeface="Arial Black"/>
              </a:rPr>
              <a:t> </a:t>
            </a:r>
            <a:r>
              <a:rPr dirty="0" sz="2050">
                <a:solidFill>
                  <a:srgbClr val="040505"/>
                </a:solidFill>
                <a:latin typeface="Arial Black"/>
                <a:cs typeface="Arial Black"/>
              </a:rPr>
              <a:t>decision-</a:t>
            </a:r>
            <a:r>
              <a:rPr dirty="0" sz="2050" spc="-10">
                <a:solidFill>
                  <a:srgbClr val="040505"/>
                </a:solidFill>
                <a:latin typeface="Arial Black"/>
                <a:cs typeface="Arial Black"/>
              </a:rPr>
              <a:t>making.</a:t>
            </a:r>
            <a:endParaRPr sz="205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97590" y="4731431"/>
            <a:ext cx="8792845" cy="1135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900" spc="39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VALUE</a:t>
            </a:r>
            <a:r>
              <a:rPr dirty="0" u="heavy" sz="2900" spc="14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33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ADDITION</a:t>
            </a:r>
            <a:r>
              <a:rPr dirty="0" u="heavy" sz="2900" spc="14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44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OF</a:t>
            </a:r>
            <a:r>
              <a:rPr dirty="0" u="heavy" sz="2900" spc="140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900" spc="385" b="1">
                <a:solidFill>
                  <a:srgbClr val="892525"/>
                </a:solidFill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MACHNIX: </a:t>
            </a:r>
            <a:endParaRPr sz="2900">
              <a:latin typeface="Calibri"/>
              <a:cs typeface="Calibri"/>
            </a:endParaRPr>
          </a:p>
          <a:p>
            <a:pPr marL="433070">
              <a:lnSpc>
                <a:spcPct val="100000"/>
              </a:lnSpc>
              <a:spcBef>
                <a:spcPts val="2925"/>
              </a:spcBef>
            </a:pPr>
            <a:r>
              <a:rPr dirty="0" sz="1950" spc="-70">
                <a:latin typeface="Arial Black"/>
                <a:cs typeface="Arial Black"/>
              </a:rPr>
              <a:t>Designed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80">
                <a:latin typeface="Arial Black"/>
                <a:cs typeface="Arial Black"/>
              </a:rPr>
              <a:t>specifically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65">
                <a:latin typeface="Arial Black"/>
                <a:cs typeface="Arial Black"/>
              </a:rPr>
              <a:t>for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200">
                <a:latin typeface="Arial Black"/>
                <a:cs typeface="Arial Black"/>
              </a:rPr>
              <a:t>SMEs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165">
                <a:latin typeface="Arial Black"/>
                <a:cs typeface="Arial Black"/>
              </a:rPr>
              <a:t>—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55">
                <a:latin typeface="Arial Black"/>
                <a:cs typeface="Arial Black"/>
              </a:rPr>
              <a:t>affordable,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60">
                <a:latin typeface="Arial Black"/>
                <a:cs typeface="Arial Black"/>
              </a:rPr>
              <a:t>simple,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>
                <a:latin typeface="Arial Black"/>
                <a:cs typeface="Arial Black"/>
              </a:rPr>
              <a:t>and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25">
                <a:latin typeface="Arial Black"/>
                <a:cs typeface="Arial Black"/>
              </a:rPr>
              <a:t>effective.</a:t>
            </a:r>
            <a:endParaRPr sz="1950">
              <a:latin typeface="Arial Black"/>
              <a:cs typeface="Arial Black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700790" y="6366524"/>
            <a:ext cx="85725" cy="3171825"/>
            <a:chOff x="8700790" y="6366524"/>
            <a:chExt cx="85725" cy="3171825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790" y="6366524"/>
              <a:ext cx="85725" cy="8572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790" y="7395224"/>
              <a:ext cx="85725" cy="857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790" y="8423924"/>
              <a:ext cx="85725" cy="857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790" y="9452624"/>
              <a:ext cx="85725" cy="85725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8918178" y="6184241"/>
            <a:ext cx="7804784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4665">
              <a:lnSpc>
                <a:spcPct val="115399"/>
              </a:lnSpc>
              <a:spcBef>
                <a:spcPts val="100"/>
              </a:spcBef>
            </a:pPr>
            <a:r>
              <a:rPr dirty="0" sz="1950" spc="-20">
                <a:latin typeface="Arial Black"/>
                <a:cs typeface="Arial Black"/>
              </a:rPr>
              <a:t>Role-</a:t>
            </a:r>
            <a:r>
              <a:rPr dirty="0" sz="1950" spc="-45">
                <a:latin typeface="Arial Black"/>
                <a:cs typeface="Arial Black"/>
              </a:rPr>
              <a:t>based</a:t>
            </a:r>
            <a:r>
              <a:rPr dirty="0" sz="1950" spc="-170">
                <a:latin typeface="Arial Black"/>
                <a:cs typeface="Arial Black"/>
              </a:rPr>
              <a:t> </a:t>
            </a:r>
            <a:r>
              <a:rPr dirty="0" sz="1950" spc="-35">
                <a:latin typeface="Arial Black"/>
                <a:cs typeface="Arial Black"/>
              </a:rPr>
              <a:t>dashboards</a:t>
            </a:r>
            <a:r>
              <a:rPr dirty="0" sz="1950" spc="-165">
                <a:latin typeface="Arial Black"/>
                <a:cs typeface="Arial Black"/>
              </a:rPr>
              <a:t> </a:t>
            </a:r>
            <a:r>
              <a:rPr dirty="0" sz="1950" spc="-65">
                <a:latin typeface="Arial Black"/>
                <a:cs typeface="Arial Black"/>
              </a:rPr>
              <a:t>for</a:t>
            </a:r>
            <a:r>
              <a:rPr dirty="0" sz="1950" spc="-165">
                <a:latin typeface="Arial Black"/>
                <a:cs typeface="Arial Black"/>
              </a:rPr>
              <a:t> </a:t>
            </a:r>
            <a:r>
              <a:rPr dirty="0" sz="1950" spc="-70">
                <a:latin typeface="Arial Black"/>
                <a:cs typeface="Arial Black"/>
              </a:rPr>
              <a:t>supervisors,</a:t>
            </a:r>
            <a:r>
              <a:rPr dirty="0" sz="1950" spc="-165">
                <a:latin typeface="Arial Black"/>
                <a:cs typeface="Arial Black"/>
              </a:rPr>
              <a:t> </a:t>
            </a:r>
            <a:r>
              <a:rPr dirty="0" sz="1950" spc="-75">
                <a:latin typeface="Arial Black"/>
                <a:cs typeface="Arial Black"/>
              </a:rPr>
              <a:t>technicians,</a:t>
            </a:r>
            <a:r>
              <a:rPr dirty="0" sz="1950" spc="-165">
                <a:latin typeface="Arial Black"/>
                <a:cs typeface="Arial Black"/>
              </a:rPr>
              <a:t> </a:t>
            </a:r>
            <a:r>
              <a:rPr dirty="0" sz="1950" spc="-25">
                <a:latin typeface="Arial Black"/>
                <a:cs typeface="Arial Black"/>
              </a:rPr>
              <a:t>and </a:t>
            </a:r>
            <a:r>
              <a:rPr dirty="0" sz="1950" spc="-40">
                <a:latin typeface="Arial Black"/>
                <a:cs typeface="Arial Black"/>
              </a:rPr>
              <a:t>inventory</a:t>
            </a:r>
            <a:r>
              <a:rPr dirty="0" sz="1950" spc="-195">
                <a:latin typeface="Arial Black"/>
                <a:cs typeface="Arial Black"/>
              </a:rPr>
              <a:t> </a:t>
            </a:r>
            <a:r>
              <a:rPr dirty="0" sz="1950" spc="-10">
                <a:latin typeface="Arial Black"/>
                <a:cs typeface="Arial Black"/>
              </a:rPr>
              <a:t>staff.</a:t>
            </a:r>
            <a:endParaRPr sz="1950">
              <a:latin typeface="Arial Black"/>
              <a:cs typeface="Arial Black"/>
            </a:endParaRPr>
          </a:p>
          <a:p>
            <a:pPr marL="12700" marR="5080">
              <a:lnSpc>
                <a:spcPct val="115399"/>
              </a:lnSpc>
              <a:spcBef>
                <a:spcPts val="2700"/>
              </a:spcBef>
            </a:pPr>
            <a:r>
              <a:rPr dirty="0" sz="1950" spc="-70">
                <a:latin typeface="Arial Black"/>
                <a:cs typeface="Arial Black"/>
              </a:rPr>
              <a:t>Supports</a:t>
            </a:r>
            <a:r>
              <a:rPr dirty="0" sz="1950" spc="-180">
                <a:latin typeface="Arial Black"/>
                <a:cs typeface="Arial Black"/>
              </a:rPr>
              <a:t> </a:t>
            </a:r>
            <a:r>
              <a:rPr dirty="0" sz="1950" spc="-60">
                <a:latin typeface="Arial Black"/>
                <a:cs typeface="Arial Black"/>
              </a:rPr>
              <a:t>proactive</a:t>
            </a:r>
            <a:r>
              <a:rPr dirty="0" sz="1950" spc="-175">
                <a:latin typeface="Arial Black"/>
                <a:cs typeface="Arial Black"/>
              </a:rPr>
              <a:t> </a:t>
            </a:r>
            <a:r>
              <a:rPr dirty="0" sz="1950" spc="-20">
                <a:latin typeface="Arial Black"/>
                <a:cs typeface="Arial Black"/>
              </a:rPr>
              <a:t>decision-making</a:t>
            </a:r>
            <a:r>
              <a:rPr dirty="0" sz="1950" spc="-175">
                <a:latin typeface="Arial Black"/>
                <a:cs typeface="Arial Black"/>
              </a:rPr>
              <a:t> </a:t>
            </a:r>
            <a:r>
              <a:rPr dirty="0" sz="1950" spc="-90">
                <a:latin typeface="Arial Black"/>
                <a:cs typeface="Arial Black"/>
              </a:rPr>
              <a:t>with</a:t>
            </a:r>
            <a:r>
              <a:rPr dirty="0" sz="1950" spc="-175">
                <a:latin typeface="Arial Black"/>
                <a:cs typeface="Arial Black"/>
              </a:rPr>
              <a:t> </a:t>
            </a:r>
            <a:r>
              <a:rPr dirty="0" sz="1950" spc="-75">
                <a:latin typeface="Arial Black"/>
                <a:cs typeface="Arial Black"/>
              </a:rPr>
              <a:t>historical</a:t>
            </a:r>
            <a:r>
              <a:rPr dirty="0" sz="1950" spc="-175">
                <a:latin typeface="Arial Black"/>
                <a:cs typeface="Arial Black"/>
              </a:rPr>
              <a:t> </a:t>
            </a:r>
            <a:r>
              <a:rPr dirty="0" sz="1950" spc="-20">
                <a:latin typeface="Arial Black"/>
                <a:cs typeface="Arial Black"/>
              </a:rPr>
              <a:t>data</a:t>
            </a:r>
            <a:r>
              <a:rPr dirty="0" sz="1950" spc="-180">
                <a:latin typeface="Arial Black"/>
                <a:cs typeface="Arial Black"/>
              </a:rPr>
              <a:t> </a:t>
            </a:r>
            <a:r>
              <a:rPr dirty="0" sz="1950" spc="-25">
                <a:latin typeface="Arial Black"/>
                <a:cs typeface="Arial Black"/>
              </a:rPr>
              <a:t>and </a:t>
            </a:r>
            <a:r>
              <a:rPr dirty="0" sz="1950" spc="-10">
                <a:latin typeface="Arial Black"/>
                <a:cs typeface="Arial Black"/>
              </a:rPr>
              <a:t>reports.</a:t>
            </a:r>
            <a:endParaRPr sz="1950">
              <a:latin typeface="Arial Black"/>
              <a:cs typeface="Arial Black"/>
            </a:endParaRPr>
          </a:p>
          <a:p>
            <a:pPr marL="12700" marR="516890">
              <a:lnSpc>
                <a:spcPct val="115399"/>
              </a:lnSpc>
              <a:spcBef>
                <a:spcPts val="2700"/>
              </a:spcBef>
            </a:pPr>
            <a:r>
              <a:rPr dirty="0" sz="1950" spc="-95">
                <a:latin typeface="Arial Black"/>
                <a:cs typeface="Arial Black"/>
              </a:rPr>
              <a:t>Sends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40">
                <a:latin typeface="Arial Black"/>
                <a:cs typeface="Arial Black"/>
              </a:rPr>
              <a:t>email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75">
                <a:latin typeface="Arial Black"/>
                <a:cs typeface="Arial Black"/>
              </a:rPr>
              <a:t>notifications</a:t>
            </a:r>
            <a:r>
              <a:rPr dirty="0" sz="1950" spc="-185">
                <a:latin typeface="Arial Black"/>
                <a:cs typeface="Arial Black"/>
              </a:rPr>
              <a:t> </a:t>
            </a:r>
            <a:r>
              <a:rPr dirty="0" sz="1950" spc="-80">
                <a:latin typeface="Arial Black"/>
                <a:cs typeface="Arial Black"/>
              </a:rPr>
              <a:t>to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70">
                <a:latin typeface="Arial Black"/>
                <a:cs typeface="Arial Black"/>
              </a:rPr>
              <a:t>technicians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30">
                <a:latin typeface="Arial Black"/>
                <a:cs typeface="Arial Black"/>
              </a:rPr>
              <a:t>about</a:t>
            </a:r>
            <a:r>
              <a:rPr dirty="0" sz="1950" spc="-185">
                <a:latin typeface="Arial Black"/>
                <a:cs typeface="Arial Black"/>
              </a:rPr>
              <a:t> </a:t>
            </a:r>
            <a:r>
              <a:rPr dirty="0" sz="1950" spc="-10">
                <a:latin typeface="Arial Black"/>
                <a:cs typeface="Arial Black"/>
              </a:rPr>
              <a:t>upcoming </a:t>
            </a:r>
            <a:r>
              <a:rPr dirty="0" sz="1950" spc="-45">
                <a:latin typeface="Arial Black"/>
                <a:cs typeface="Arial Black"/>
              </a:rPr>
              <a:t>maintenance,</a:t>
            </a:r>
            <a:r>
              <a:rPr dirty="0" sz="1950" spc="-210">
                <a:latin typeface="Arial Black"/>
                <a:cs typeface="Arial Black"/>
              </a:rPr>
              <a:t> </a:t>
            </a:r>
            <a:r>
              <a:rPr dirty="0" sz="1950" spc="-45">
                <a:latin typeface="Arial Black"/>
                <a:cs typeface="Arial Black"/>
              </a:rPr>
              <a:t>ensuring</a:t>
            </a:r>
            <a:r>
              <a:rPr dirty="0" sz="1950" spc="-204">
                <a:latin typeface="Arial Black"/>
                <a:cs typeface="Arial Black"/>
              </a:rPr>
              <a:t> </a:t>
            </a:r>
            <a:r>
              <a:rPr dirty="0" sz="1950" spc="-35">
                <a:latin typeface="Arial Black"/>
                <a:cs typeface="Arial Black"/>
              </a:rPr>
              <a:t>no</a:t>
            </a:r>
            <a:r>
              <a:rPr dirty="0" sz="1950" spc="-204">
                <a:latin typeface="Arial Black"/>
                <a:cs typeface="Arial Black"/>
              </a:rPr>
              <a:t> </a:t>
            </a:r>
            <a:r>
              <a:rPr dirty="0" sz="1950" spc="-80">
                <a:latin typeface="Arial Black"/>
                <a:cs typeface="Arial Black"/>
              </a:rPr>
              <a:t>task</a:t>
            </a:r>
            <a:r>
              <a:rPr dirty="0" sz="1950" spc="-204">
                <a:latin typeface="Arial Black"/>
                <a:cs typeface="Arial Black"/>
              </a:rPr>
              <a:t> </a:t>
            </a:r>
            <a:r>
              <a:rPr dirty="0" sz="1950" spc="-100">
                <a:latin typeface="Arial Black"/>
                <a:cs typeface="Arial Black"/>
              </a:rPr>
              <a:t>is</a:t>
            </a:r>
            <a:r>
              <a:rPr dirty="0" sz="1950" spc="-210">
                <a:latin typeface="Arial Black"/>
                <a:cs typeface="Arial Black"/>
              </a:rPr>
              <a:t> </a:t>
            </a:r>
            <a:r>
              <a:rPr dirty="0" sz="1950" spc="-10">
                <a:latin typeface="Arial Black"/>
                <a:cs typeface="Arial Black"/>
              </a:rPr>
              <a:t>missed.</a:t>
            </a:r>
            <a:endParaRPr sz="1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50" spc="-75">
                <a:latin typeface="Arial Black"/>
                <a:cs typeface="Arial Black"/>
              </a:rPr>
              <a:t>centralized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80">
                <a:latin typeface="Arial Black"/>
                <a:cs typeface="Arial Black"/>
              </a:rPr>
              <a:t>records,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>
                <a:latin typeface="Arial Black"/>
                <a:cs typeface="Arial Black"/>
              </a:rPr>
              <a:t>and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40">
                <a:latin typeface="Arial Black"/>
                <a:cs typeface="Arial Black"/>
              </a:rPr>
              <a:t>inventory</a:t>
            </a:r>
            <a:r>
              <a:rPr dirty="0" sz="1950" spc="-190">
                <a:latin typeface="Arial Black"/>
                <a:cs typeface="Arial Black"/>
              </a:rPr>
              <a:t> </a:t>
            </a:r>
            <a:r>
              <a:rPr dirty="0" sz="1950" spc="-10">
                <a:latin typeface="Arial Black"/>
                <a:cs typeface="Arial Black"/>
              </a:rPr>
              <a:t>tracking.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531" y="9755757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6105" y="831647"/>
            <a:ext cx="4878070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64735" algn="l"/>
              </a:tabLst>
            </a:pPr>
            <a:r>
              <a:rPr dirty="0" u="heavy" sz="4300" spc="615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METHODOLOGY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856200" cy="10283190"/>
            <a:chOff x="0" y="0"/>
            <a:chExt cx="17856200" cy="1028319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E1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1002" y="2459766"/>
              <a:ext cx="7315199" cy="53720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760" y="3412931"/>
              <a:ext cx="108469" cy="1084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482" y="5069556"/>
              <a:ext cx="108469" cy="10846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482" y="6400772"/>
              <a:ext cx="108469" cy="10846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2482" y="7731988"/>
              <a:ext cx="108469" cy="10846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073400" y="2196615"/>
            <a:ext cx="8832850" cy="62242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-10">
                <a:solidFill>
                  <a:srgbClr val="892525"/>
                </a:solidFill>
                <a:latin typeface="Arial Black"/>
                <a:cs typeface="Arial Black"/>
              </a:rPr>
              <a:t>Approach</a:t>
            </a:r>
            <a:endParaRPr sz="3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3000">
              <a:latin typeface="Arial Black"/>
              <a:cs typeface="Arial Black"/>
            </a:endParaRPr>
          </a:p>
          <a:p>
            <a:pPr marL="620395">
              <a:lnSpc>
                <a:spcPct val="100000"/>
              </a:lnSpc>
            </a:pPr>
            <a:r>
              <a:rPr dirty="0" sz="2400" spc="-70">
                <a:latin typeface="Arial Black"/>
                <a:cs typeface="Arial Black"/>
              </a:rPr>
              <a:t>Agile</a:t>
            </a:r>
            <a:r>
              <a:rPr dirty="0" sz="2400" spc="-260">
                <a:latin typeface="Arial Black"/>
                <a:cs typeface="Arial Black"/>
              </a:rPr>
              <a:t> </a:t>
            </a:r>
            <a:r>
              <a:rPr dirty="0" sz="2400" spc="-10">
                <a:latin typeface="Arial Black"/>
                <a:cs typeface="Arial Black"/>
              </a:rPr>
              <a:t>Methodology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3000" spc="-10">
                <a:solidFill>
                  <a:srgbClr val="892525"/>
                </a:solidFill>
                <a:latin typeface="Arial Black"/>
                <a:cs typeface="Arial Black"/>
              </a:rPr>
              <a:t>Process</a:t>
            </a:r>
            <a:endParaRPr sz="3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 Black"/>
              <a:cs typeface="Arial Black"/>
            </a:endParaRPr>
          </a:p>
          <a:p>
            <a:pPr marL="559435" marR="832485">
              <a:lnSpc>
                <a:spcPct val="116500"/>
              </a:lnSpc>
            </a:pPr>
            <a:r>
              <a:rPr dirty="0" sz="2500" spc="-40">
                <a:latin typeface="Arial Black"/>
                <a:cs typeface="Arial Black"/>
              </a:rPr>
              <a:t>Planning</a:t>
            </a:r>
            <a:r>
              <a:rPr dirty="0" sz="2500" spc="-245">
                <a:latin typeface="Arial Black"/>
                <a:cs typeface="Arial Black"/>
              </a:rPr>
              <a:t> </a:t>
            </a:r>
            <a:r>
              <a:rPr dirty="0" sz="2500" spc="625">
                <a:latin typeface="Arial Black"/>
                <a:cs typeface="Arial Black"/>
              </a:rPr>
              <a:t>-</a:t>
            </a:r>
            <a:r>
              <a:rPr dirty="0" sz="2500" spc="-240">
                <a:latin typeface="Arial Black"/>
                <a:cs typeface="Arial Black"/>
              </a:rPr>
              <a:t> </a:t>
            </a:r>
            <a:r>
              <a:rPr dirty="0" sz="2500" spc="-60">
                <a:latin typeface="Arial Black"/>
                <a:cs typeface="Arial Black"/>
              </a:rPr>
              <a:t>Gathered</a:t>
            </a:r>
            <a:r>
              <a:rPr dirty="0" sz="2500" spc="-240">
                <a:latin typeface="Arial Black"/>
                <a:cs typeface="Arial Black"/>
              </a:rPr>
              <a:t> </a:t>
            </a:r>
            <a:r>
              <a:rPr dirty="0" sz="2500" spc="-65">
                <a:latin typeface="Arial Black"/>
                <a:cs typeface="Arial Black"/>
              </a:rPr>
              <a:t>initial</a:t>
            </a:r>
            <a:r>
              <a:rPr dirty="0" sz="2500" spc="-245">
                <a:latin typeface="Arial Black"/>
                <a:cs typeface="Arial Black"/>
              </a:rPr>
              <a:t> </a:t>
            </a:r>
            <a:r>
              <a:rPr dirty="0" sz="2500" spc="-50">
                <a:latin typeface="Arial Black"/>
                <a:cs typeface="Arial Black"/>
              </a:rPr>
              <a:t>requirements</a:t>
            </a:r>
            <a:r>
              <a:rPr dirty="0" sz="2500" spc="-240">
                <a:latin typeface="Arial Black"/>
                <a:cs typeface="Arial Black"/>
              </a:rPr>
              <a:t> </a:t>
            </a:r>
            <a:r>
              <a:rPr dirty="0" sz="2500" spc="-25">
                <a:latin typeface="Arial Black"/>
                <a:cs typeface="Arial Black"/>
              </a:rPr>
              <a:t>and </a:t>
            </a:r>
            <a:r>
              <a:rPr dirty="0" sz="2500" spc="-60">
                <a:latin typeface="Arial Black"/>
                <a:cs typeface="Arial Black"/>
              </a:rPr>
              <a:t>feedback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80">
                <a:latin typeface="Arial Black"/>
                <a:cs typeface="Arial Black"/>
              </a:rPr>
              <a:t>to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65">
                <a:latin typeface="Arial Black"/>
                <a:cs typeface="Arial Black"/>
              </a:rPr>
              <a:t>define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95">
                <a:latin typeface="Arial Black"/>
                <a:cs typeface="Arial Black"/>
              </a:rPr>
              <a:t>core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10">
                <a:latin typeface="Arial Black"/>
                <a:cs typeface="Arial Black"/>
              </a:rPr>
              <a:t>features.</a:t>
            </a:r>
            <a:endParaRPr sz="2500">
              <a:latin typeface="Arial Black"/>
              <a:cs typeface="Arial Black"/>
            </a:endParaRPr>
          </a:p>
          <a:p>
            <a:pPr marL="559435" marR="97790">
              <a:lnSpc>
                <a:spcPct val="116500"/>
              </a:lnSpc>
              <a:spcBef>
                <a:spcPts val="3490"/>
              </a:spcBef>
            </a:pPr>
            <a:r>
              <a:rPr dirty="0" sz="2500" spc="-55">
                <a:latin typeface="Arial Black"/>
                <a:cs typeface="Arial Black"/>
              </a:rPr>
              <a:t>Designing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625">
                <a:latin typeface="Arial Black"/>
                <a:cs typeface="Arial Black"/>
              </a:rPr>
              <a:t>-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70">
                <a:latin typeface="Arial Black"/>
                <a:cs typeface="Arial Black"/>
              </a:rPr>
              <a:t>user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60">
                <a:latin typeface="Arial Black"/>
                <a:cs typeface="Arial Black"/>
              </a:rPr>
              <a:t>feedback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45">
                <a:latin typeface="Arial Black"/>
                <a:cs typeface="Arial Black"/>
              </a:rPr>
              <a:t>helped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10">
                <a:latin typeface="Arial Black"/>
                <a:cs typeface="Arial Black"/>
              </a:rPr>
              <a:t>improve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10">
                <a:latin typeface="Arial Black"/>
                <a:cs typeface="Arial Black"/>
              </a:rPr>
              <a:t>layout </a:t>
            </a:r>
            <a:r>
              <a:rPr dirty="0" sz="2500">
                <a:latin typeface="Arial Black"/>
                <a:cs typeface="Arial Black"/>
              </a:rPr>
              <a:t>and</a:t>
            </a:r>
            <a:r>
              <a:rPr dirty="0" sz="2500" spc="-180">
                <a:latin typeface="Arial Black"/>
                <a:cs typeface="Arial Black"/>
              </a:rPr>
              <a:t> </a:t>
            </a:r>
            <a:r>
              <a:rPr dirty="0" sz="2500" spc="-10">
                <a:latin typeface="Arial Black"/>
                <a:cs typeface="Arial Black"/>
              </a:rPr>
              <a:t>usability.</a:t>
            </a:r>
            <a:endParaRPr sz="2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2500">
              <a:latin typeface="Arial Black"/>
              <a:cs typeface="Arial Black"/>
            </a:endParaRPr>
          </a:p>
          <a:p>
            <a:pPr marL="559435">
              <a:lnSpc>
                <a:spcPct val="100000"/>
              </a:lnSpc>
            </a:pPr>
            <a:r>
              <a:rPr dirty="0" sz="2500" spc="-55">
                <a:latin typeface="Arial Black"/>
                <a:cs typeface="Arial Black"/>
              </a:rPr>
              <a:t>Developing</a:t>
            </a:r>
            <a:r>
              <a:rPr dirty="0" sz="2500" spc="-204">
                <a:latin typeface="Arial Black"/>
                <a:cs typeface="Arial Black"/>
              </a:rPr>
              <a:t> </a:t>
            </a:r>
            <a:r>
              <a:rPr dirty="0" sz="2500" spc="575">
                <a:latin typeface="Arial Black"/>
                <a:cs typeface="Arial Black"/>
              </a:rPr>
              <a:t>-</a:t>
            </a:r>
            <a:endParaRPr sz="2500">
              <a:latin typeface="Arial Black"/>
              <a:cs typeface="Arial Black"/>
            </a:endParaRPr>
          </a:p>
          <a:p>
            <a:pPr marL="557530">
              <a:lnSpc>
                <a:spcPct val="100000"/>
              </a:lnSpc>
              <a:spcBef>
                <a:spcPts val="495"/>
              </a:spcBef>
            </a:pPr>
            <a:r>
              <a:rPr dirty="0" sz="2500" spc="-85">
                <a:latin typeface="Arial Black"/>
                <a:cs typeface="Arial Black"/>
              </a:rPr>
              <a:t>Collected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50">
                <a:latin typeface="Arial Black"/>
                <a:cs typeface="Arial Black"/>
              </a:rPr>
              <a:t>continuous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60">
                <a:latin typeface="Arial Black"/>
                <a:cs typeface="Arial Black"/>
              </a:rPr>
              <a:t>feedback</a:t>
            </a:r>
            <a:r>
              <a:rPr dirty="0" sz="2500" spc="-254">
                <a:latin typeface="Arial Black"/>
                <a:cs typeface="Arial Black"/>
              </a:rPr>
              <a:t> </a:t>
            </a:r>
            <a:r>
              <a:rPr dirty="0" sz="2500">
                <a:latin typeface="Arial Black"/>
                <a:cs typeface="Arial Black"/>
              </a:rPr>
              <a:t>from</a:t>
            </a:r>
            <a:r>
              <a:rPr dirty="0" sz="2500" spc="-260">
                <a:latin typeface="Arial Black"/>
                <a:cs typeface="Arial Black"/>
              </a:rPr>
              <a:t> </a:t>
            </a:r>
            <a:r>
              <a:rPr dirty="0" sz="2500" spc="-25">
                <a:latin typeface="Arial Black"/>
                <a:cs typeface="Arial Black"/>
              </a:rPr>
              <a:t>stakeholders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00997" y="9568817"/>
            <a:ext cx="5767705" cy="393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" y="4959369"/>
              <a:ext cx="18288000" cy="5327650"/>
            </a:xfrm>
            <a:custGeom>
              <a:avLst/>
              <a:gdLst/>
              <a:ahLst/>
              <a:cxnLst/>
              <a:rect l="l" t="t" r="r" b="b"/>
              <a:pathLst>
                <a:path w="18288000" h="5327650">
                  <a:moveTo>
                    <a:pt x="0" y="5327629"/>
                  </a:moveTo>
                  <a:lnTo>
                    <a:pt x="0" y="0"/>
                  </a:lnTo>
                  <a:lnTo>
                    <a:pt x="18287968" y="0"/>
                  </a:lnTo>
                  <a:lnTo>
                    <a:pt x="18287968" y="5327629"/>
                  </a:lnTo>
                  <a:lnTo>
                    <a:pt x="0" y="5327629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350" y="459199"/>
              <a:ext cx="6842332" cy="923417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144000" y="398861"/>
              <a:ext cx="6960870" cy="9348470"/>
            </a:xfrm>
            <a:custGeom>
              <a:avLst/>
              <a:gdLst/>
              <a:ahLst/>
              <a:cxnLst/>
              <a:rect l="l" t="t" r="r" b="b"/>
              <a:pathLst>
                <a:path w="6960869" h="9348470">
                  <a:moveTo>
                    <a:pt x="6330247" y="9348287"/>
                  </a:moveTo>
                  <a:lnTo>
                    <a:pt x="630053" y="9348287"/>
                  </a:lnTo>
                  <a:lnTo>
                    <a:pt x="599440" y="9343291"/>
                  </a:lnTo>
                  <a:lnTo>
                    <a:pt x="553403" y="9332706"/>
                  </a:lnTo>
                  <a:lnTo>
                    <a:pt x="508501" y="9319317"/>
                  </a:lnTo>
                  <a:lnTo>
                    <a:pt x="464832" y="9303221"/>
                  </a:lnTo>
                  <a:lnTo>
                    <a:pt x="422494" y="9284518"/>
                  </a:lnTo>
                  <a:lnTo>
                    <a:pt x="381585" y="9263305"/>
                  </a:lnTo>
                  <a:lnTo>
                    <a:pt x="342204" y="9239680"/>
                  </a:lnTo>
                  <a:lnTo>
                    <a:pt x="304448" y="9213743"/>
                  </a:lnTo>
                  <a:lnTo>
                    <a:pt x="268417" y="9185590"/>
                  </a:lnTo>
                  <a:lnTo>
                    <a:pt x="234208" y="9155321"/>
                  </a:lnTo>
                  <a:lnTo>
                    <a:pt x="201919" y="9123033"/>
                  </a:lnTo>
                  <a:lnTo>
                    <a:pt x="171649" y="9088824"/>
                  </a:lnTo>
                  <a:lnTo>
                    <a:pt x="143495" y="9052794"/>
                  </a:lnTo>
                  <a:lnTo>
                    <a:pt x="117557" y="9015040"/>
                  </a:lnTo>
                  <a:lnTo>
                    <a:pt x="93932" y="8975660"/>
                  </a:lnTo>
                  <a:lnTo>
                    <a:pt x="72719" y="8934753"/>
                  </a:lnTo>
                  <a:lnTo>
                    <a:pt x="54015" y="8892417"/>
                  </a:lnTo>
                  <a:lnTo>
                    <a:pt x="37920" y="8848750"/>
                  </a:lnTo>
                  <a:lnTo>
                    <a:pt x="24530" y="8803851"/>
                  </a:lnTo>
                  <a:lnTo>
                    <a:pt x="13945" y="8757817"/>
                  </a:lnTo>
                  <a:lnTo>
                    <a:pt x="6263" y="8710746"/>
                  </a:lnTo>
                  <a:lnTo>
                    <a:pt x="1582" y="8662738"/>
                  </a:lnTo>
                  <a:lnTo>
                    <a:pt x="0" y="8613890"/>
                  </a:lnTo>
                  <a:lnTo>
                    <a:pt x="0" y="743367"/>
                  </a:lnTo>
                  <a:lnTo>
                    <a:pt x="1582" y="696654"/>
                  </a:lnTo>
                  <a:lnTo>
                    <a:pt x="6263" y="648389"/>
                  </a:lnTo>
                  <a:lnTo>
                    <a:pt x="13945" y="601082"/>
                  </a:lnTo>
                  <a:lnTo>
                    <a:pt x="24503" y="554954"/>
                  </a:lnTo>
                  <a:lnTo>
                    <a:pt x="37920" y="509737"/>
                  </a:lnTo>
                  <a:lnTo>
                    <a:pt x="54015" y="465893"/>
                  </a:lnTo>
                  <a:lnTo>
                    <a:pt x="72719" y="423397"/>
                  </a:lnTo>
                  <a:lnTo>
                    <a:pt x="93932" y="382347"/>
                  </a:lnTo>
                  <a:lnTo>
                    <a:pt x="117557" y="342840"/>
                  </a:lnTo>
                  <a:lnTo>
                    <a:pt x="143495" y="304973"/>
                  </a:lnTo>
                  <a:lnTo>
                    <a:pt x="171649" y="268844"/>
                  </a:lnTo>
                  <a:lnTo>
                    <a:pt x="201919" y="234551"/>
                  </a:lnTo>
                  <a:lnTo>
                    <a:pt x="234208" y="202189"/>
                  </a:lnTo>
                  <a:lnTo>
                    <a:pt x="268417" y="171858"/>
                  </a:lnTo>
                  <a:lnTo>
                    <a:pt x="304448" y="143653"/>
                  </a:lnTo>
                  <a:lnTo>
                    <a:pt x="342204" y="117672"/>
                  </a:lnTo>
                  <a:lnTo>
                    <a:pt x="381585" y="94014"/>
                  </a:lnTo>
                  <a:lnTo>
                    <a:pt x="422494" y="72774"/>
                  </a:lnTo>
                  <a:lnTo>
                    <a:pt x="464832" y="54050"/>
                  </a:lnTo>
                  <a:lnTo>
                    <a:pt x="508501" y="37940"/>
                  </a:lnTo>
                  <a:lnTo>
                    <a:pt x="553403" y="24541"/>
                  </a:lnTo>
                  <a:lnTo>
                    <a:pt x="599440" y="13950"/>
                  </a:lnTo>
                  <a:lnTo>
                    <a:pt x="646513" y="6265"/>
                  </a:lnTo>
                  <a:lnTo>
                    <a:pt x="694525" y="1582"/>
                  </a:lnTo>
                  <a:lnTo>
                    <a:pt x="743376" y="0"/>
                  </a:lnTo>
                  <a:lnTo>
                    <a:pt x="6217248" y="0"/>
                  </a:lnTo>
                  <a:lnTo>
                    <a:pt x="6266098" y="1582"/>
                  </a:lnTo>
                  <a:lnTo>
                    <a:pt x="6314112" y="6265"/>
                  </a:lnTo>
                  <a:lnTo>
                    <a:pt x="6361194" y="13950"/>
                  </a:lnTo>
                  <a:lnTo>
                    <a:pt x="6407244" y="24541"/>
                  </a:lnTo>
                  <a:lnTo>
                    <a:pt x="6452163" y="37940"/>
                  </a:lnTo>
                  <a:lnTo>
                    <a:pt x="6495855" y="54050"/>
                  </a:lnTo>
                  <a:lnTo>
                    <a:pt x="6538219" y="72774"/>
                  </a:lnTo>
                  <a:lnTo>
                    <a:pt x="6579157" y="94014"/>
                  </a:lnTo>
                  <a:lnTo>
                    <a:pt x="6618571" y="117672"/>
                  </a:lnTo>
                  <a:lnTo>
                    <a:pt x="6622942" y="120676"/>
                  </a:lnTo>
                  <a:lnTo>
                    <a:pt x="743376" y="120676"/>
                  </a:lnTo>
                  <a:lnTo>
                    <a:pt x="695270" y="122541"/>
                  </a:lnTo>
                  <a:lnTo>
                    <a:pt x="695000" y="122541"/>
                  </a:lnTo>
                  <a:lnTo>
                    <a:pt x="647860" y="128047"/>
                  </a:lnTo>
                  <a:lnTo>
                    <a:pt x="647655" y="128047"/>
                  </a:lnTo>
                  <a:lnTo>
                    <a:pt x="601618" y="137057"/>
                  </a:lnTo>
                  <a:lnTo>
                    <a:pt x="601430" y="137057"/>
                  </a:lnTo>
                  <a:lnTo>
                    <a:pt x="555867" y="149648"/>
                  </a:lnTo>
                  <a:lnTo>
                    <a:pt x="512178" y="165358"/>
                  </a:lnTo>
                  <a:lnTo>
                    <a:pt x="470048" y="184174"/>
                  </a:lnTo>
                  <a:lnTo>
                    <a:pt x="429615" y="205954"/>
                  </a:lnTo>
                  <a:lnTo>
                    <a:pt x="391021" y="230559"/>
                  </a:lnTo>
                  <a:lnTo>
                    <a:pt x="354406" y="257847"/>
                  </a:lnTo>
                  <a:lnTo>
                    <a:pt x="319912" y="287677"/>
                  </a:lnTo>
                  <a:lnTo>
                    <a:pt x="287679" y="319909"/>
                  </a:lnTo>
                  <a:lnTo>
                    <a:pt x="257847" y="354402"/>
                  </a:lnTo>
                  <a:lnTo>
                    <a:pt x="230558" y="391015"/>
                  </a:lnTo>
                  <a:lnTo>
                    <a:pt x="205953" y="429608"/>
                  </a:lnTo>
                  <a:lnTo>
                    <a:pt x="184171" y="470040"/>
                  </a:lnTo>
                  <a:lnTo>
                    <a:pt x="165354" y="512170"/>
                  </a:lnTo>
                  <a:lnTo>
                    <a:pt x="149643" y="555858"/>
                  </a:lnTo>
                  <a:lnTo>
                    <a:pt x="137155" y="601082"/>
                  </a:lnTo>
                  <a:lnTo>
                    <a:pt x="128101" y="647342"/>
                  </a:lnTo>
                  <a:lnTo>
                    <a:pt x="122587" y="694544"/>
                  </a:lnTo>
                  <a:lnTo>
                    <a:pt x="120670" y="743367"/>
                  </a:lnTo>
                  <a:lnTo>
                    <a:pt x="120762" y="8613890"/>
                  </a:lnTo>
                  <a:lnTo>
                    <a:pt x="122542" y="8659992"/>
                  </a:lnTo>
                  <a:lnTo>
                    <a:pt x="128035" y="8707506"/>
                  </a:lnTo>
                  <a:lnTo>
                    <a:pt x="137178" y="8754644"/>
                  </a:lnTo>
                  <a:lnTo>
                    <a:pt x="149643" y="8799891"/>
                  </a:lnTo>
                  <a:lnTo>
                    <a:pt x="165354" y="8843674"/>
                  </a:lnTo>
                  <a:lnTo>
                    <a:pt x="184171" y="8885858"/>
                  </a:lnTo>
                  <a:lnTo>
                    <a:pt x="205953" y="8926306"/>
                  </a:lnTo>
                  <a:lnTo>
                    <a:pt x="230558" y="8964882"/>
                  </a:lnTo>
                  <a:lnTo>
                    <a:pt x="257847" y="9001451"/>
                  </a:lnTo>
                  <a:lnTo>
                    <a:pt x="287679" y="9035876"/>
                  </a:lnTo>
                  <a:lnTo>
                    <a:pt x="319912" y="9068021"/>
                  </a:lnTo>
                  <a:lnTo>
                    <a:pt x="354406" y="9097751"/>
                  </a:lnTo>
                  <a:lnTo>
                    <a:pt x="391021" y="9124929"/>
                  </a:lnTo>
                  <a:lnTo>
                    <a:pt x="429615" y="9149418"/>
                  </a:lnTo>
                  <a:lnTo>
                    <a:pt x="470048" y="9171084"/>
                  </a:lnTo>
                  <a:lnTo>
                    <a:pt x="512178" y="9189790"/>
                  </a:lnTo>
                  <a:lnTo>
                    <a:pt x="555867" y="9205400"/>
                  </a:lnTo>
                  <a:lnTo>
                    <a:pt x="600971" y="9217778"/>
                  </a:lnTo>
                  <a:lnTo>
                    <a:pt x="647351" y="9226787"/>
                  </a:lnTo>
                  <a:lnTo>
                    <a:pt x="694867" y="9232293"/>
                  </a:lnTo>
                  <a:lnTo>
                    <a:pt x="743376" y="9234158"/>
                  </a:lnTo>
                  <a:lnTo>
                    <a:pt x="6625989" y="9234158"/>
                  </a:lnTo>
                  <a:lnTo>
                    <a:pt x="6619006" y="9238969"/>
                  </a:lnTo>
                  <a:lnTo>
                    <a:pt x="6579528" y="9262723"/>
                  </a:lnTo>
                  <a:lnTo>
                    <a:pt x="6538525" y="9284057"/>
                  </a:lnTo>
                  <a:lnTo>
                    <a:pt x="6496096" y="9302872"/>
                  </a:lnTo>
                  <a:lnTo>
                    <a:pt x="6452342" y="9319066"/>
                  </a:lnTo>
                  <a:lnTo>
                    <a:pt x="6407366" y="9332541"/>
                  </a:lnTo>
                  <a:lnTo>
                    <a:pt x="6360853" y="9343291"/>
                  </a:lnTo>
                  <a:lnTo>
                    <a:pt x="6360684" y="9343291"/>
                  </a:lnTo>
                  <a:lnTo>
                    <a:pt x="6330247" y="9348287"/>
                  </a:lnTo>
                  <a:close/>
                </a:path>
                <a:path w="6960869" h="9348470">
                  <a:moveTo>
                    <a:pt x="6625989" y="9234158"/>
                  </a:moveTo>
                  <a:lnTo>
                    <a:pt x="6217248" y="9234158"/>
                  </a:lnTo>
                  <a:lnTo>
                    <a:pt x="6265935" y="9232293"/>
                  </a:lnTo>
                  <a:lnTo>
                    <a:pt x="6313325" y="9226787"/>
                  </a:lnTo>
                  <a:lnTo>
                    <a:pt x="6313531" y="9226787"/>
                  </a:lnTo>
                  <a:lnTo>
                    <a:pt x="6359761" y="9217778"/>
                  </a:lnTo>
                  <a:lnTo>
                    <a:pt x="6359951" y="9217778"/>
                  </a:lnTo>
                  <a:lnTo>
                    <a:pt x="6405656" y="9205188"/>
                  </a:lnTo>
                  <a:lnTo>
                    <a:pt x="6449440" y="9189478"/>
                  </a:lnTo>
                  <a:lnTo>
                    <a:pt x="6491623" y="9170663"/>
                  </a:lnTo>
                  <a:lnTo>
                    <a:pt x="6532071" y="9148883"/>
                  </a:lnTo>
                  <a:lnTo>
                    <a:pt x="6570648" y="9124280"/>
                  </a:lnTo>
                  <a:lnTo>
                    <a:pt x="6607217" y="9096993"/>
                  </a:lnTo>
                  <a:lnTo>
                    <a:pt x="6641642" y="9067163"/>
                  </a:lnTo>
                  <a:lnTo>
                    <a:pt x="6673787" y="9034932"/>
                  </a:lnTo>
                  <a:lnTo>
                    <a:pt x="6703517" y="9000440"/>
                  </a:lnTo>
                  <a:lnTo>
                    <a:pt x="6730694" y="8963828"/>
                  </a:lnTo>
                  <a:lnTo>
                    <a:pt x="6755184" y="8925236"/>
                  </a:lnTo>
                  <a:lnTo>
                    <a:pt x="6776850" y="8884805"/>
                  </a:lnTo>
                  <a:lnTo>
                    <a:pt x="6795556" y="8842676"/>
                  </a:lnTo>
                  <a:lnTo>
                    <a:pt x="6811165" y="8798989"/>
                  </a:lnTo>
                  <a:lnTo>
                    <a:pt x="6823543" y="8753886"/>
                  </a:lnTo>
                  <a:lnTo>
                    <a:pt x="6832553" y="8707506"/>
                  </a:lnTo>
                  <a:lnTo>
                    <a:pt x="6838018" y="8660342"/>
                  </a:lnTo>
                  <a:lnTo>
                    <a:pt x="6838059" y="8659992"/>
                  </a:lnTo>
                  <a:lnTo>
                    <a:pt x="6839831" y="8613890"/>
                  </a:lnTo>
                  <a:lnTo>
                    <a:pt x="6839924" y="743367"/>
                  </a:lnTo>
                  <a:lnTo>
                    <a:pt x="6838124" y="696654"/>
                  </a:lnTo>
                  <a:lnTo>
                    <a:pt x="6838043" y="694544"/>
                  </a:lnTo>
                  <a:lnTo>
                    <a:pt x="6832681" y="648389"/>
                  </a:lnTo>
                  <a:lnTo>
                    <a:pt x="6832559" y="647342"/>
                  </a:lnTo>
                  <a:lnTo>
                    <a:pt x="6823417" y="600202"/>
                  </a:lnTo>
                  <a:lnTo>
                    <a:pt x="6810953" y="554954"/>
                  </a:lnTo>
                  <a:lnTo>
                    <a:pt x="6795244" y="511170"/>
                  </a:lnTo>
                  <a:lnTo>
                    <a:pt x="6776428" y="468985"/>
                  </a:lnTo>
                  <a:lnTo>
                    <a:pt x="6754649" y="428536"/>
                  </a:lnTo>
                  <a:lnTo>
                    <a:pt x="6730045" y="389958"/>
                  </a:lnTo>
                  <a:lnTo>
                    <a:pt x="6702758" y="353389"/>
                  </a:lnTo>
                  <a:lnTo>
                    <a:pt x="6672929" y="318963"/>
                  </a:lnTo>
                  <a:lnTo>
                    <a:pt x="6640698" y="286817"/>
                  </a:lnTo>
                  <a:lnTo>
                    <a:pt x="6606206" y="257086"/>
                  </a:lnTo>
                  <a:lnTo>
                    <a:pt x="6569593" y="229908"/>
                  </a:lnTo>
                  <a:lnTo>
                    <a:pt x="6531001" y="205418"/>
                  </a:lnTo>
                  <a:lnTo>
                    <a:pt x="6490570" y="183752"/>
                  </a:lnTo>
                  <a:lnTo>
                    <a:pt x="6448441" y="165045"/>
                  </a:lnTo>
                  <a:lnTo>
                    <a:pt x="6404755" y="149435"/>
                  </a:lnTo>
                  <a:lnTo>
                    <a:pt x="6359651" y="137057"/>
                  </a:lnTo>
                  <a:lnTo>
                    <a:pt x="6313272" y="128047"/>
                  </a:lnTo>
                  <a:lnTo>
                    <a:pt x="6265757" y="122541"/>
                  </a:lnTo>
                  <a:lnTo>
                    <a:pt x="6217248" y="120676"/>
                  </a:lnTo>
                  <a:lnTo>
                    <a:pt x="6622942" y="120676"/>
                  </a:lnTo>
                  <a:lnTo>
                    <a:pt x="6656162" y="143498"/>
                  </a:lnTo>
                  <a:lnTo>
                    <a:pt x="6692195" y="171652"/>
                  </a:lnTo>
                  <a:lnTo>
                    <a:pt x="6726405" y="201922"/>
                  </a:lnTo>
                  <a:lnTo>
                    <a:pt x="6758694" y="234211"/>
                  </a:lnTo>
                  <a:lnTo>
                    <a:pt x="6788966" y="268421"/>
                  </a:lnTo>
                  <a:lnTo>
                    <a:pt x="6817120" y="304452"/>
                  </a:lnTo>
                  <a:lnTo>
                    <a:pt x="6843059" y="342207"/>
                  </a:lnTo>
                  <a:lnTo>
                    <a:pt x="6866686" y="381588"/>
                  </a:lnTo>
                  <a:lnTo>
                    <a:pt x="6887900" y="422496"/>
                  </a:lnTo>
                  <a:lnTo>
                    <a:pt x="6906605" y="464833"/>
                  </a:lnTo>
                  <a:lnTo>
                    <a:pt x="6922702" y="508501"/>
                  </a:lnTo>
                  <a:lnTo>
                    <a:pt x="6936092" y="553402"/>
                  </a:lnTo>
                  <a:lnTo>
                    <a:pt x="6946678" y="599437"/>
                  </a:lnTo>
                  <a:lnTo>
                    <a:pt x="6954360" y="646509"/>
                  </a:lnTo>
                  <a:lnTo>
                    <a:pt x="6959043" y="694544"/>
                  </a:lnTo>
                  <a:lnTo>
                    <a:pt x="6960625" y="743367"/>
                  </a:lnTo>
                  <a:lnTo>
                    <a:pt x="6960560" y="8613890"/>
                  </a:lnTo>
                  <a:lnTo>
                    <a:pt x="6959318" y="8659992"/>
                  </a:lnTo>
                  <a:lnTo>
                    <a:pt x="6959309" y="8660342"/>
                  </a:lnTo>
                  <a:lnTo>
                    <a:pt x="6954931" y="8707506"/>
                  </a:lnTo>
                  <a:lnTo>
                    <a:pt x="6954850" y="8708382"/>
                  </a:lnTo>
                  <a:lnTo>
                    <a:pt x="6947349" y="8755504"/>
                  </a:lnTo>
                  <a:lnTo>
                    <a:pt x="6936907" y="8801608"/>
                  </a:lnTo>
                  <a:lnTo>
                    <a:pt x="6923626" y="8846593"/>
                  </a:lnTo>
                  <a:lnTo>
                    <a:pt x="6907606" y="8890359"/>
                  </a:lnTo>
                  <a:lnTo>
                    <a:pt x="6888949" y="8932806"/>
                  </a:lnTo>
                  <a:lnTo>
                    <a:pt x="6867754" y="8973834"/>
                  </a:lnTo>
                  <a:lnTo>
                    <a:pt x="6844125" y="9013344"/>
                  </a:lnTo>
                  <a:lnTo>
                    <a:pt x="6818160" y="9051234"/>
                  </a:lnTo>
                  <a:lnTo>
                    <a:pt x="6789962" y="9087405"/>
                  </a:lnTo>
                  <a:lnTo>
                    <a:pt x="6759632" y="9121756"/>
                  </a:lnTo>
                  <a:lnTo>
                    <a:pt x="6727270" y="9154189"/>
                  </a:lnTo>
                  <a:lnTo>
                    <a:pt x="6692978" y="9184602"/>
                  </a:lnTo>
                  <a:lnTo>
                    <a:pt x="6656856" y="9212895"/>
                  </a:lnTo>
                  <a:lnTo>
                    <a:pt x="6625989" y="92341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57424"/>
            <a:ext cx="577024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56910" algn="l"/>
              </a:tabLst>
            </a:pPr>
            <a:r>
              <a:rPr dirty="0" u="heavy" sz="4300" spc="61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SYSTEM</a:t>
            </a:r>
            <a:r>
              <a:rPr dirty="0" u="heavy" sz="4300" spc="204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4300" spc="54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DESIGN</a:t>
            </a:r>
            <a:r>
              <a:rPr dirty="0" u="heavy" sz="4300" b="1">
                <a:uFill>
                  <a:solidFill>
                    <a:srgbClr val="892525"/>
                  </a:solidFill>
                </a:uFill>
                <a:latin typeface="Calibri"/>
                <a:cs typeface="Calibri"/>
              </a:rPr>
              <a:t>	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353622" y="4115183"/>
            <a:ext cx="104775" cy="1533525"/>
            <a:chOff x="1353622" y="4115183"/>
            <a:chExt cx="104775" cy="153352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622" y="4115183"/>
              <a:ext cx="104775" cy="1047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622" y="4591433"/>
              <a:ext cx="104775" cy="1047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622" y="5067683"/>
              <a:ext cx="104775" cy="1047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622" y="5543933"/>
              <a:ext cx="104775" cy="10477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17072" y="1775430"/>
            <a:ext cx="4354830" cy="400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330">
                <a:solidFill>
                  <a:srgbClr val="892525"/>
                </a:solidFill>
                <a:latin typeface="Arial"/>
                <a:cs typeface="Arial"/>
              </a:rPr>
              <a:t>Use</a:t>
            </a:r>
            <a:r>
              <a:rPr dirty="0" sz="3100" spc="175">
                <a:solidFill>
                  <a:srgbClr val="892525"/>
                </a:solidFill>
                <a:latin typeface="Arial"/>
                <a:cs typeface="Arial"/>
              </a:rPr>
              <a:t> </a:t>
            </a:r>
            <a:r>
              <a:rPr dirty="0" sz="3100" spc="280">
                <a:solidFill>
                  <a:srgbClr val="892525"/>
                </a:solidFill>
                <a:latin typeface="Arial"/>
                <a:cs typeface="Arial"/>
              </a:rPr>
              <a:t>Case</a:t>
            </a:r>
            <a:r>
              <a:rPr dirty="0" sz="3100" spc="175">
                <a:solidFill>
                  <a:srgbClr val="892525"/>
                </a:solidFill>
                <a:latin typeface="Arial"/>
                <a:cs typeface="Arial"/>
              </a:rPr>
              <a:t> </a:t>
            </a:r>
            <a:r>
              <a:rPr dirty="0" sz="3100" spc="335">
                <a:solidFill>
                  <a:srgbClr val="892525"/>
                </a:solidFill>
                <a:latin typeface="Arial"/>
                <a:cs typeface="Arial"/>
              </a:rPr>
              <a:t>Diagram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3100">
              <a:latin typeface="Arial"/>
              <a:cs typeface="Arial"/>
            </a:endParaRPr>
          </a:p>
          <a:p>
            <a:pPr marL="600710" indent="-588645">
              <a:lnSpc>
                <a:spcPct val="100000"/>
              </a:lnSpc>
            </a:pPr>
            <a:r>
              <a:rPr dirty="0" sz="2950" spc="330">
                <a:solidFill>
                  <a:srgbClr val="004AAC"/>
                </a:solidFill>
                <a:latin typeface="Arial"/>
                <a:cs typeface="Arial"/>
              </a:rPr>
              <a:t>User</a:t>
            </a:r>
            <a:r>
              <a:rPr dirty="0" sz="2950" spc="18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2950" spc="275">
                <a:solidFill>
                  <a:srgbClr val="004AAC"/>
                </a:solidFill>
                <a:latin typeface="Arial"/>
                <a:cs typeface="Arial"/>
              </a:rPr>
              <a:t>roles-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950">
              <a:latin typeface="Arial"/>
              <a:cs typeface="Arial"/>
            </a:endParaRPr>
          </a:p>
          <a:p>
            <a:pPr marL="600710" marR="1675130">
              <a:lnSpc>
                <a:spcPct val="115700"/>
              </a:lnSpc>
            </a:pPr>
            <a:r>
              <a:rPr dirty="0" sz="2700" spc="325">
                <a:solidFill>
                  <a:srgbClr val="040505"/>
                </a:solidFill>
                <a:latin typeface="Arial"/>
                <a:cs typeface="Arial"/>
              </a:rPr>
              <a:t>Admin </a:t>
            </a:r>
            <a:r>
              <a:rPr dirty="0" sz="2700" spc="295">
                <a:solidFill>
                  <a:srgbClr val="040505"/>
                </a:solidFill>
                <a:latin typeface="Arial"/>
                <a:cs typeface="Arial"/>
              </a:rPr>
              <a:t>Supervisor </a:t>
            </a:r>
            <a:r>
              <a:rPr dirty="0" sz="2700" spc="305">
                <a:solidFill>
                  <a:srgbClr val="040505"/>
                </a:solidFill>
                <a:latin typeface="Arial"/>
                <a:cs typeface="Arial"/>
              </a:rPr>
              <a:t>Technician</a:t>
            </a:r>
            <a:endParaRPr sz="27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509"/>
              </a:spcBef>
            </a:pPr>
            <a:r>
              <a:rPr dirty="0" sz="2700" spc="325">
                <a:solidFill>
                  <a:srgbClr val="040505"/>
                </a:solidFill>
                <a:latin typeface="Arial"/>
                <a:cs typeface="Arial"/>
              </a:rPr>
              <a:t>Inventory</a:t>
            </a:r>
            <a:r>
              <a:rPr dirty="0" sz="2700" spc="160">
                <a:solidFill>
                  <a:srgbClr val="040505"/>
                </a:solidFill>
                <a:latin typeface="Arial"/>
                <a:cs typeface="Arial"/>
              </a:rPr>
              <a:t> </a:t>
            </a:r>
            <a:r>
              <a:rPr dirty="0" sz="2700" spc="285">
                <a:solidFill>
                  <a:srgbClr val="040505"/>
                </a:solidFill>
                <a:latin typeface="Arial"/>
                <a:cs typeface="Arial"/>
              </a:rPr>
              <a:t>Employee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07585" y="9521579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741957"/>
            <a:ext cx="462597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610" b="1">
                <a:latin typeface="Calibri"/>
                <a:cs typeface="Calibri"/>
              </a:rPr>
              <a:t>SYSTEM</a:t>
            </a:r>
            <a:r>
              <a:rPr dirty="0" sz="4300" spc="204" b="1">
                <a:latin typeface="Calibri"/>
                <a:cs typeface="Calibri"/>
              </a:rPr>
              <a:t> </a:t>
            </a:r>
            <a:r>
              <a:rPr dirty="0" sz="4300" spc="540" b="1">
                <a:latin typeface="Calibri"/>
                <a:cs typeface="Calibri"/>
              </a:rPr>
              <a:t>DESIGN</a:t>
            </a:r>
            <a:endParaRPr sz="43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09762" y="0"/>
            <a:ext cx="17278350" cy="10283190"/>
            <a:chOff x="1009762" y="0"/>
            <a:chExt cx="17278350" cy="10283190"/>
          </a:xfrm>
        </p:grpSpPr>
        <p:sp>
          <p:nvSpPr>
            <p:cNvPr id="4" name="object 4" descr=""/>
            <p:cNvSpPr/>
            <p:nvPr/>
          </p:nvSpPr>
          <p:spPr>
            <a:xfrm>
              <a:off x="1028812" y="1545021"/>
              <a:ext cx="4957445" cy="38100"/>
            </a:xfrm>
            <a:custGeom>
              <a:avLst/>
              <a:gdLst/>
              <a:ahLst/>
              <a:cxnLst/>
              <a:rect l="l" t="t" r="r" b="b"/>
              <a:pathLst>
                <a:path w="4957445" h="38100">
                  <a:moveTo>
                    <a:pt x="0" y="38099"/>
                  </a:moveTo>
                  <a:lnTo>
                    <a:pt x="4957353" y="0"/>
                  </a:lnTo>
                </a:path>
              </a:pathLst>
            </a:custGeom>
            <a:ln w="38100">
              <a:solidFill>
                <a:srgbClr val="89252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201899" y="0"/>
              <a:ext cx="3086100" cy="10283190"/>
            </a:xfrm>
            <a:custGeom>
              <a:avLst/>
              <a:gdLst/>
              <a:ahLst/>
              <a:cxnLst/>
              <a:rect l="l" t="t" r="r" b="b"/>
              <a:pathLst>
                <a:path w="3086100" h="10283190">
                  <a:moveTo>
                    <a:pt x="3086101" y="10282986"/>
                  </a:moveTo>
                  <a:lnTo>
                    <a:pt x="0" y="10282986"/>
                  </a:lnTo>
                  <a:lnTo>
                    <a:pt x="0" y="0"/>
                  </a:lnTo>
                  <a:lnTo>
                    <a:pt x="3086101" y="0"/>
                  </a:lnTo>
                  <a:lnTo>
                    <a:pt x="3086101" y="10282986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1900" y="2448500"/>
              <a:ext cx="13228715" cy="615569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470471" y="2437065"/>
              <a:ext cx="13249275" cy="6179185"/>
            </a:xfrm>
            <a:custGeom>
              <a:avLst/>
              <a:gdLst/>
              <a:ahLst/>
              <a:cxnLst/>
              <a:rect l="l" t="t" r="r" b="b"/>
              <a:pathLst>
                <a:path w="13249275" h="6179184">
                  <a:moveTo>
                    <a:pt x="13249106" y="410467"/>
                  </a:moveTo>
                  <a:lnTo>
                    <a:pt x="13242283" y="365041"/>
                  </a:lnTo>
                  <a:lnTo>
                    <a:pt x="13231012" y="321217"/>
                  </a:lnTo>
                  <a:lnTo>
                    <a:pt x="13215631" y="279203"/>
                  </a:lnTo>
                  <a:lnTo>
                    <a:pt x="13196370" y="239231"/>
                  </a:lnTo>
                  <a:lnTo>
                    <a:pt x="13173460" y="201531"/>
                  </a:lnTo>
                  <a:lnTo>
                    <a:pt x="13147131" y="166331"/>
                  </a:lnTo>
                  <a:lnTo>
                    <a:pt x="13117613" y="133862"/>
                  </a:lnTo>
                  <a:lnTo>
                    <a:pt x="13085135" y="104355"/>
                  </a:lnTo>
                  <a:lnTo>
                    <a:pt x="13049929" y="78037"/>
                  </a:lnTo>
                  <a:lnTo>
                    <a:pt x="13012224" y="55140"/>
                  </a:lnTo>
                  <a:lnTo>
                    <a:pt x="12972249" y="35893"/>
                  </a:lnTo>
                  <a:lnTo>
                    <a:pt x="12930237" y="20526"/>
                  </a:lnTo>
                  <a:lnTo>
                    <a:pt x="12886415" y="9268"/>
                  </a:lnTo>
                  <a:lnTo>
                    <a:pt x="12841015" y="2349"/>
                  </a:lnTo>
                  <a:lnTo>
                    <a:pt x="12794266" y="0"/>
                  </a:lnTo>
                  <a:lnTo>
                    <a:pt x="457197" y="5"/>
                  </a:lnTo>
                  <a:lnTo>
                    <a:pt x="410451" y="2366"/>
                  </a:lnTo>
                  <a:lnTo>
                    <a:pt x="365056" y="9294"/>
                  </a:lnTo>
                  <a:lnTo>
                    <a:pt x="321241" y="20561"/>
                  </a:lnTo>
                  <a:lnTo>
                    <a:pt x="279236" y="35936"/>
                  </a:lnTo>
                  <a:lnTo>
                    <a:pt x="239271" y="55189"/>
                  </a:lnTo>
                  <a:lnTo>
                    <a:pt x="201576" y="78090"/>
                  </a:lnTo>
                  <a:lnTo>
                    <a:pt x="166380" y="104409"/>
                  </a:lnTo>
                  <a:lnTo>
                    <a:pt x="133913" y="133917"/>
                  </a:lnTo>
                  <a:lnTo>
                    <a:pt x="104405" y="166384"/>
                  </a:lnTo>
                  <a:lnTo>
                    <a:pt x="78085" y="201580"/>
                  </a:lnTo>
                  <a:lnTo>
                    <a:pt x="55184" y="239275"/>
                  </a:lnTo>
                  <a:lnTo>
                    <a:pt x="35932" y="279239"/>
                  </a:lnTo>
                  <a:lnTo>
                    <a:pt x="20557" y="321243"/>
                  </a:lnTo>
                  <a:lnTo>
                    <a:pt x="9290" y="365058"/>
                  </a:lnTo>
                  <a:lnTo>
                    <a:pt x="2361" y="410452"/>
                  </a:lnTo>
                  <a:lnTo>
                    <a:pt x="0" y="457197"/>
                  </a:lnTo>
                  <a:lnTo>
                    <a:pt x="0" y="5721263"/>
                  </a:lnTo>
                  <a:lnTo>
                    <a:pt x="2355" y="5768008"/>
                  </a:lnTo>
                  <a:lnTo>
                    <a:pt x="9274" y="5813405"/>
                  </a:lnTo>
                  <a:lnTo>
                    <a:pt x="20531" y="5857223"/>
                  </a:lnTo>
                  <a:lnTo>
                    <a:pt x="35897" y="5899233"/>
                  </a:lnTo>
                  <a:lnTo>
                    <a:pt x="55143" y="5939205"/>
                  </a:lnTo>
                  <a:lnTo>
                    <a:pt x="78038" y="5976909"/>
                  </a:lnTo>
                  <a:lnTo>
                    <a:pt x="104354" y="6012114"/>
                  </a:lnTo>
                  <a:lnTo>
                    <a:pt x="133860" y="6044590"/>
                  </a:lnTo>
                  <a:lnTo>
                    <a:pt x="166327" y="6074109"/>
                  </a:lnTo>
                  <a:lnTo>
                    <a:pt x="201524" y="6100438"/>
                  </a:lnTo>
                  <a:lnTo>
                    <a:pt x="239223" y="6123349"/>
                  </a:lnTo>
                  <a:lnTo>
                    <a:pt x="279194" y="6142611"/>
                  </a:lnTo>
                  <a:lnTo>
                    <a:pt x="321206" y="6157993"/>
                  </a:lnTo>
                  <a:lnTo>
                    <a:pt x="365030" y="6169266"/>
                  </a:lnTo>
                  <a:lnTo>
                    <a:pt x="410435" y="6176200"/>
                  </a:lnTo>
                  <a:lnTo>
                    <a:pt x="457191" y="6178563"/>
                  </a:lnTo>
                  <a:lnTo>
                    <a:pt x="12794266" y="6178563"/>
                  </a:lnTo>
                  <a:lnTo>
                    <a:pt x="12841018" y="6176208"/>
                  </a:lnTo>
                  <a:lnTo>
                    <a:pt x="12886427" y="6169288"/>
                  </a:lnTo>
                  <a:lnTo>
                    <a:pt x="12930224" y="6157899"/>
                  </a:lnTo>
                  <a:lnTo>
                    <a:pt x="12972230" y="6142525"/>
                  </a:lnTo>
                  <a:lnTo>
                    <a:pt x="13012272" y="6123398"/>
                  </a:lnTo>
                  <a:lnTo>
                    <a:pt x="13049967" y="6100496"/>
                  </a:lnTo>
                  <a:lnTo>
                    <a:pt x="13085177" y="6074171"/>
                  </a:lnTo>
                  <a:lnTo>
                    <a:pt x="13117656" y="6044655"/>
                  </a:lnTo>
                  <a:lnTo>
                    <a:pt x="13147174" y="6012178"/>
                  </a:lnTo>
                  <a:lnTo>
                    <a:pt x="13173502" y="5976970"/>
                  </a:lnTo>
                  <a:lnTo>
                    <a:pt x="13196409" y="5939262"/>
                  </a:lnTo>
                  <a:lnTo>
                    <a:pt x="13215537" y="5899222"/>
                  </a:lnTo>
                  <a:lnTo>
                    <a:pt x="13231038" y="5857250"/>
                  </a:lnTo>
                  <a:lnTo>
                    <a:pt x="13230894" y="5857285"/>
                  </a:lnTo>
                  <a:lnTo>
                    <a:pt x="13242160" y="5813470"/>
                  </a:lnTo>
                  <a:lnTo>
                    <a:pt x="13249228" y="5768027"/>
                  </a:lnTo>
                </a:path>
              </a:pathLst>
            </a:custGeom>
            <a:ln w="114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695263" y="2216150"/>
            <a:ext cx="1785620" cy="383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50" spc="-380">
                <a:solidFill>
                  <a:srgbClr val="892525"/>
                </a:solidFill>
                <a:latin typeface="Arial Black"/>
                <a:cs typeface="Arial Black"/>
              </a:rPr>
              <a:t>ER</a:t>
            </a:r>
            <a:r>
              <a:rPr dirty="0" sz="2350" spc="-29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2350" spc="-10">
                <a:solidFill>
                  <a:srgbClr val="892525"/>
                </a:solidFill>
                <a:latin typeface="Arial Black"/>
                <a:cs typeface="Arial Black"/>
              </a:rPr>
              <a:t>diagram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7585" y="9637250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7472" y="1910856"/>
            <a:ext cx="2970530" cy="490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50" spc="-114">
                <a:solidFill>
                  <a:srgbClr val="892525"/>
                </a:solidFill>
                <a:latin typeface="Arial Black"/>
                <a:cs typeface="Arial Black"/>
              </a:rPr>
              <a:t>Class</a:t>
            </a:r>
            <a:r>
              <a:rPr dirty="0" sz="3050" spc="-330">
                <a:solidFill>
                  <a:srgbClr val="892525"/>
                </a:solidFill>
                <a:latin typeface="Arial Black"/>
                <a:cs typeface="Arial Black"/>
              </a:rPr>
              <a:t> </a:t>
            </a:r>
            <a:r>
              <a:rPr dirty="0" sz="3050" spc="-10">
                <a:solidFill>
                  <a:srgbClr val="892525"/>
                </a:solidFill>
                <a:latin typeface="Arial Black"/>
                <a:cs typeface="Arial Black"/>
              </a:rPr>
              <a:t>Diagram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4130" y="9553491"/>
            <a:ext cx="5767705" cy="454659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2400" spc="-80">
                <a:latin typeface="Arial Black"/>
                <a:cs typeface="Arial Black"/>
              </a:rPr>
              <a:t>10899668-</a:t>
            </a:r>
            <a:r>
              <a:rPr dirty="0" sz="2400" spc="-25">
                <a:latin typeface="Arial Black"/>
                <a:cs typeface="Arial Black"/>
              </a:rPr>
              <a:t>Panadura</a:t>
            </a:r>
            <a:r>
              <a:rPr dirty="0" sz="2400" spc="-240">
                <a:latin typeface="Arial Black"/>
                <a:cs typeface="Arial Black"/>
              </a:rPr>
              <a:t> </a:t>
            </a:r>
            <a:r>
              <a:rPr dirty="0" sz="2400" spc="-100">
                <a:latin typeface="Arial Black"/>
                <a:cs typeface="Arial Black"/>
              </a:rPr>
              <a:t>A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20">
                <a:latin typeface="Arial Black"/>
                <a:cs typeface="Arial Black"/>
              </a:rPr>
              <a:t>Premathilaka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610" b="1">
                <a:latin typeface="Calibri"/>
                <a:cs typeface="Calibri"/>
              </a:rPr>
              <a:t>SYSTEM</a:t>
            </a:r>
            <a:r>
              <a:rPr dirty="0" sz="4300" spc="204" b="1">
                <a:latin typeface="Calibri"/>
                <a:cs typeface="Calibri"/>
              </a:rPr>
              <a:t> </a:t>
            </a:r>
            <a:r>
              <a:rPr dirty="0" sz="4300" spc="540" b="1">
                <a:latin typeface="Calibri"/>
                <a:cs typeface="Calibri"/>
              </a:rPr>
              <a:t>DESIGN</a:t>
            </a:r>
            <a:endParaRPr sz="4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Nesandi Laknavi</dc:creator>
  <cp:keywords>DAGn9KMP5VA,BAFkc1Gnotk,0</cp:keywords>
  <dc:title>Purple &amp;  white business profile presentation</dc:title>
  <dcterms:created xsi:type="dcterms:W3CDTF">2025-05-26T03:04:36Z</dcterms:created>
  <dcterms:modified xsi:type="dcterms:W3CDTF">2025-05-26T03:04:36Z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2025-05-26T00:00:00Z</vt:filetime>
  </property>
  <property fmtid="{D5CDD505-2E9C-101B-9397-08002B2CF9AE}" pid="5" name="Producer">
    <vt:lpwstr>3-Heights(TM) PDF Security Shell 4.8.25.2 (http://www.pdf-tools.com)</vt:lpwstr>
  </property>
</Properties>
</file>